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9" r:id="rId9"/>
    <p:sldId id="279" r:id="rId10"/>
    <p:sldId id="262" r:id="rId11"/>
    <p:sldId id="270" r:id="rId12"/>
    <p:sldId id="271" r:id="rId13"/>
    <p:sldId id="263" r:id="rId14"/>
    <p:sldId id="264" r:id="rId15"/>
    <p:sldId id="265" r:id="rId16"/>
    <p:sldId id="266" r:id="rId17"/>
    <p:sldId id="267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68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837"/>
    <a:srgbClr val="93C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D5CB"/>
          </a:solidFill>
        </a:fill>
      </a:tcStyle>
    </a:wholeTbl>
    <a:band2H>
      <a:tcTxStyle/>
      <a:tcStyle>
        <a:tcBdr/>
        <a:fill>
          <a:solidFill>
            <a:srgbClr val="FDEB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E8CB"/>
          </a:solidFill>
        </a:fill>
      </a:tcStyle>
    </a:wholeTbl>
    <a:band2H>
      <a:tcTxStyle/>
      <a:tcStyle>
        <a:tcBdr/>
        <a:fill>
          <a:solidFill>
            <a:srgbClr val="EA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D4F3"/>
          </a:solidFill>
        </a:fill>
      </a:tcStyle>
    </a:wholeTbl>
    <a:band2H>
      <a:tcTxStyle/>
      <a:tcStyle>
        <a:tcBdr/>
        <a:fill>
          <a:solidFill>
            <a:srgbClr val="F8EB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9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CFCA"/>
          </a:solidFill>
        </a:fill>
      </a:tcStyle>
    </a:wholeTbl>
    <a:band2H>
      <a:tcTxStyle/>
      <a:tcStyle>
        <a:tcBdr/>
        <a:fill>
          <a:solidFill>
            <a:srgbClr val="EFE9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1142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1pPr>
    <a:lvl2pPr indent="2286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2pPr>
    <a:lvl3pPr indent="4572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3pPr>
    <a:lvl4pPr indent="6858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4pPr>
    <a:lvl5pPr indent="9144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5pPr>
    <a:lvl6pPr indent="11430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6pPr>
    <a:lvl7pPr indent="13716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7pPr>
    <a:lvl8pPr indent="16002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8pPr>
    <a:lvl9pPr indent="18288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4265610" y="1752600"/>
            <a:ext cx="6858004" cy="18288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265610" y="3733800"/>
            <a:ext cx="6858003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</a:lvl1pPr>
            <a:lvl2pPr marL="0" indent="457200">
              <a:spcBef>
                <a:spcPts val="0"/>
              </a:spcBef>
              <a:buSzTx/>
              <a:buFontTx/>
              <a:buNone/>
            </a:lvl2pPr>
            <a:lvl3pPr marL="0" indent="914400">
              <a:spcBef>
                <a:spcPts val="0"/>
              </a:spcBef>
              <a:buSzTx/>
              <a:buFontTx/>
              <a:buNone/>
            </a:lvl3pPr>
            <a:lvl4pPr marL="0" indent="1371600">
              <a:spcBef>
                <a:spcPts val="0"/>
              </a:spcBef>
              <a:buSzTx/>
              <a:buFontTx/>
              <a:buNone/>
            </a:lvl4pPr>
            <a:lvl5pPr marL="0" indent="1828800">
              <a:spcBef>
                <a:spcPts val="0"/>
              </a:spcBef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13779"/>
            <a:ext cx="2844800" cy="485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Pictures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83"/>
          <p:cNvGrpSpPr/>
          <p:nvPr/>
        </p:nvGrpSpPr>
        <p:grpSpPr>
          <a:xfrm>
            <a:off x="612788" y="786948"/>
            <a:ext cx="4394285" cy="5037012"/>
            <a:chOff x="0" y="0"/>
            <a:chExt cx="4394284" cy="5037011"/>
          </a:xfrm>
        </p:grpSpPr>
        <p:sp>
          <p:nvSpPr>
            <p:cNvPr id="166" name="Freeform 41"/>
            <p:cNvSpPr/>
            <p:nvPr/>
          </p:nvSpPr>
          <p:spPr>
            <a:xfrm rot="5400000" flipH="1">
              <a:off x="2191488" y="3402331"/>
              <a:ext cx="13817" cy="308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" name="Freeform 42"/>
            <p:cNvSpPr/>
            <p:nvPr/>
          </p:nvSpPr>
          <p:spPr>
            <a:xfrm rot="5400000" flipH="1">
              <a:off x="-1836426" y="2489102"/>
              <a:ext cx="3827994" cy="1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" name="Freeform 43"/>
            <p:cNvSpPr/>
            <p:nvPr/>
          </p:nvSpPr>
          <p:spPr>
            <a:xfrm rot="5400000" flipH="1">
              <a:off x="2365199" y="2513527"/>
              <a:ext cx="3836877" cy="1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9" name="Freeform 44"/>
            <p:cNvSpPr/>
            <p:nvPr/>
          </p:nvSpPr>
          <p:spPr>
            <a:xfrm rot="5400000" flipH="1">
              <a:off x="2165385" y="-1438219"/>
              <a:ext cx="13323" cy="303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0" name="Freeform 45"/>
            <p:cNvSpPr/>
            <p:nvPr/>
          </p:nvSpPr>
          <p:spPr>
            <a:xfrm rot="5400000" flipH="1">
              <a:off x="22391" y="4540925"/>
              <a:ext cx="465850" cy="50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1" name="Freeform 46"/>
            <p:cNvSpPr/>
            <p:nvPr/>
          </p:nvSpPr>
          <p:spPr>
            <a:xfrm rot="5400000" flipH="1">
              <a:off x="19495" y="4535684"/>
              <a:ext cx="472965" cy="51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2" name="Freeform 47"/>
            <p:cNvSpPr/>
            <p:nvPr/>
          </p:nvSpPr>
          <p:spPr>
            <a:xfrm rot="5400000" flipH="1">
              <a:off x="3894804" y="4542527"/>
              <a:ext cx="469438" cy="51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3" name="Freeform 48"/>
            <p:cNvSpPr/>
            <p:nvPr/>
          </p:nvSpPr>
          <p:spPr>
            <a:xfrm rot="5400000" flipH="1">
              <a:off x="3891648" y="4534375"/>
              <a:ext cx="470729" cy="534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4" name="Freeform 49"/>
            <p:cNvSpPr/>
            <p:nvPr/>
          </p:nvSpPr>
          <p:spPr>
            <a:xfrm rot="5400000" flipH="1">
              <a:off x="3844678" y="2714"/>
              <a:ext cx="465365" cy="48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5" name="Freeform 50"/>
            <p:cNvSpPr/>
            <p:nvPr/>
          </p:nvSpPr>
          <p:spPr>
            <a:xfrm rot="5400000" flipH="1">
              <a:off x="3842568" y="-438"/>
              <a:ext cx="468509" cy="48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Freeform 51"/>
            <p:cNvSpPr/>
            <p:nvPr/>
          </p:nvSpPr>
          <p:spPr>
            <a:xfrm rot="5400000" flipH="1">
              <a:off x="69609" y="-31552"/>
              <a:ext cx="415489" cy="484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7" name="Freeform 52"/>
            <p:cNvSpPr/>
            <p:nvPr/>
          </p:nvSpPr>
          <p:spPr>
            <a:xfrm rot="5400000" flipH="1">
              <a:off x="64559" y="-34445"/>
              <a:ext cx="422991" cy="49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9" name="Picture Placeholder 33"/>
          <p:cNvSpPr>
            <a:spLocks noGrp="1"/>
          </p:cNvSpPr>
          <p:nvPr>
            <p:ph type="pic" sz="half" idx="13"/>
          </p:nvPr>
        </p:nvSpPr>
        <p:spPr>
          <a:xfrm>
            <a:off x="840794" y="1020192"/>
            <a:ext cx="3886201" cy="4572001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192" name="Group 97"/>
          <p:cNvGrpSpPr/>
          <p:nvPr/>
        </p:nvGrpSpPr>
        <p:grpSpPr>
          <a:xfrm>
            <a:off x="5329935" y="319176"/>
            <a:ext cx="3378439" cy="2700045"/>
            <a:chOff x="0" y="0"/>
            <a:chExt cx="3378437" cy="2700043"/>
          </a:xfrm>
        </p:grpSpPr>
        <p:sp>
          <p:nvSpPr>
            <p:cNvPr id="180" name="Freeform 41"/>
            <p:cNvSpPr/>
            <p:nvPr/>
          </p:nvSpPr>
          <p:spPr>
            <a:xfrm>
              <a:off x="54876" y="400920"/>
              <a:ext cx="12701" cy="189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" name="Freeform 42"/>
            <p:cNvSpPr/>
            <p:nvPr/>
          </p:nvSpPr>
          <p:spPr>
            <a:xfrm>
              <a:off x="419977" y="2646030"/>
              <a:ext cx="256752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Freeform 43"/>
            <p:cNvSpPr/>
            <p:nvPr/>
          </p:nvSpPr>
          <p:spPr>
            <a:xfrm>
              <a:off x="400616" y="61636"/>
              <a:ext cx="25734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" name="Freeform 44"/>
            <p:cNvSpPr/>
            <p:nvPr/>
          </p:nvSpPr>
          <p:spPr>
            <a:xfrm>
              <a:off x="3319217" y="433301"/>
              <a:ext cx="12701" cy="186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" name="Freeform 45"/>
            <p:cNvSpPr/>
            <p:nvPr/>
          </p:nvSpPr>
          <p:spPr>
            <a:xfrm>
              <a:off x="7741" y="2388559"/>
              <a:ext cx="312456" cy="30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Freeform 46"/>
            <p:cNvSpPr/>
            <p:nvPr/>
          </p:nvSpPr>
          <p:spPr>
            <a:xfrm>
              <a:off x="5947" y="2385475"/>
              <a:ext cx="317228" cy="31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6" name="Freeform 47"/>
            <p:cNvSpPr/>
            <p:nvPr/>
          </p:nvSpPr>
          <p:spPr>
            <a:xfrm>
              <a:off x="15" y="3084"/>
              <a:ext cx="314863" cy="31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7" name="Freeform 48"/>
            <p:cNvSpPr/>
            <p:nvPr/>
          </p:nvSpPr>
          <p:spPr>
            <a:xfrm>
              <a:off x="0" y="0"/>
              <a:ext cx="315728" cy="32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Freeform 49"/>
            <p:cNvSpPr/>
            <p:nvPr/>
          </p:nvSpPr>
          <p:spPr>
            <a:xfrm>
              <a:off x="3057495" y="45357"/>
              <a:ext cx="312131" cy="29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Freeform 50"/>
            <p:cNvSpPr/>
            <p:nvPr/>
          </p:nvSpPr>
          <p:spPr>
            <a:xfrm>
              <a:off x="3057495" y="44717"/>
              <a:ext cx="314240" cy="30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Freeform 51"/>
            <p:cNvSpPr/>
            <p:nvPr/>
          </p:nvSpPr>
          <p:spPr>
            <a:xfrm>
              <a:off x="3097706" y="2380710"/>
              <a:ext cx="278679" cy="29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" name="Freeform 52"/>
            <p:cNvSpPr/>
            <p:nvPr/>
          </p:nvSpPr>
          <p:spPr>
            <a:xfrm>
              <a:off x="3094728" y="2379307"/>
              <a:ext cx="283710" cy="302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3" name="Picture Placeholder 33"/>
          <p:cNvSpPr>
            <a:spLocks noGrp="1"/>
          </p:cNvSpPr>
          <p:nvPr>
            <p:ph type="pic" sz="quarter" idx="14"/>
          </p:nvPr>
        </p:nvSpPr>
        <p:spPr>
          <a:xfrm>
            <a:off x="5546780" y="529602"/>
            <a:ext cx="2993366" cy="2305339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206" name="Group 111"/>
          <p:cNvGrpSpPr/>
          <p:nvPr/>
        </p:nvGrpSpPr>
        <p:grpSpPr>
          <a:xfrm>
            <a:off x="5329935" y="3436139"/>
            <a:ext cx="3378439" cy="2700045"/>
            <a:chOff x="0" y="0"/>
            <a:chExt cx="3378437" cy="2700043"/>
          </a:xfrm>
        </p:grpSpPr>
        <p:sp>
          <p:nvSpPr>
            <p:cNvPr id="194" name="Freeform 41"/>
            <p:cNvSpPr/>
            <p:nvPr/>
          </p:nvSpPr>
          <p:spPr>
            <a:xfrm>
              <a:off x="54876" y="400920"/>
              <a:ext cx="12701" cy="189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5" name="Freeform 42"/>
            <p:cNvSpPr/>
            <p:nvPr/>
          </p:nvSpPr>
          <p:spPr>
            <a:xfrm>
              <a:off x="419977" y="2646030"/>
              <a:ext cx="256752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" name="Freeform 43"/>
            <p:cNvSpPr/>
            <p:nvPr/>
          </p:nvSpPr>
          <p:spPr>
            <a:xfrm>
              <a:off x="400616" y="61636"/>
              <a:ext cx="25734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Freeform 44"/>
            <p:cNvSpPr/>
            <p:nvPr/>
          </p:nvSpPr>
          <p:spPr>
            <a:xfrm>
              <a:off x="3319217" y="433301"/>
              <a:ext cx="12701" cy="186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8" name="Freeform 45"/>
            <p:cNvSpPr/>
            <p:nvPr/>
          </p:nvSpPr>
          <p:spPr>
            <a:xfrm>
              <a:off x="7741" y="2388559"/>
              <a:ext cx="312456" cy="30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9" name="Freeform 46"/>
            <p:cNvSpPr/>
            <p:nvPr/>
          </p:nvSpPr>
          <p:spPr>
            <a:xfrm>
              <a:off x="5947" y="2385475"/>
              <a:ext cx="317228" cy="31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0" name="Freeform 47"/>
            <p:cNvSpPr/>
            <p:nvPr/>
          </p:nvSpPr>
          <p:spPr>
            <a:xfrm>
              <a:off x="15" y="3084"/>
              <a:ext cx="314863" cy="31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1" name="Freeform 48"/>
            <p:cNvSpPr/>
            <p:nvPr/>
          </p:nvSpPr>
          <p:spPr>
            <a:xfrm>
              <a:off x="0" y="0"/>
              <a:ext cx="315728" cy="32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2" name="Freeform 49"/>
            <p:cNvSpPr/>
            <p:nvPr/>
          </p:nvSpPr>
          <p:spPr>
            <a:xfrm>
              <a:off x="3057495" y="45357"/>
              <a:ext cx="312131" cy="29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3" name="Freeform 50"/>
            <p:cNvSpPr/>
            <p:nvPr/>
          </p:nvSpPr>
          <p:spPr>
            <a:xfrm>
              <a:off x="3057495" y="44717"/>
              <a:ext cx="314240" cy="30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4" name="Freeform 51"/>
            <p:cNvSpPr/>
            <p:nvPr/>
          </p:nvSpPr>
          <p:spPr>
            <a:xfrm>
              <a:off x="3097706" y="2380710"/>
              <a:ext cx="278679" cy="29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" name="Freeform 52"/>
            <p:cNvSpPr/>
            <p:nvPr/>
          </p:nvSpPr>
          <p:spPr>
            <a:xfrm>
              <a:off x="3094728" y="2379307"/>
              <a:ext cx="283710" cy="302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7" name="Picture Placeholder 33"/>
          <p:cNvSpPr>
            <a:spLocks noGrp="1"/>
          </p:cNvSpPr>
          <p:nvPr>
            <p:ph type="pic" sz="quarter" idx="15"/>
          </p:nvPr>
        </p:nvSpPr>
        <p:spPr>
          <a:xfrm>
            <a:off x="5546780" y="3646566"/>
            <a:ext cx="2993366" cy="2305339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066214" y="2048892"/>
            <a:ext cx="2286001" cy="251460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209" name="Afbeelding 11" descr="Afbeelding 11"/>
          <p:cNvPicPr>
            <a:picLocks noChangeAspect="1"/>
          </p:cNvPicPr>
          <p:nvPr/>
        </p:nvPicPr>
        <p:blipFill>
          <a:blip r:embed="rId3">
            <a:extLst/>
          </a:blip>
          <a:srcRect t="4550" b="6016"/>
          <a:stretch>
            <a:fillRect/>
          </a:stretch>
        </p:blipFill>
        <p:spPr>
          <a:xfrm>
            <a:off x="10372907" y="5045076"/>
            <a:ext cx="1943101" cy="120332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eltekst"/>
          <p:cNvSpPr txBox="1">
            <a:spLocks noGrp="1"/>
          </p:cNvSpPr>
          <p:nvPr>
            <p:ph type="title"/>
          </p:nvPr>
        </p:nvSpPr>
        <p:spPr>
          <a:xfrm>
            <a:off x="7511732" y="1330346"/>
            <a:ext cx="3840481" cy="2103122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8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6612" y="914400"/>
            <a:ext cx="6172203" cy="502920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1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11732" y="3555522"/>
            <a:ext cx="3840481" cy="238807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800"/>
              </a:spcBef>
              <a:buSzTx/>
              <a:buFontTx/>
              <a:buNone/>
            </a:pPr>
            <a:endParaRPr/>
          </a:p>
        </p:txBody>
      </p:sp>
      <p:pic>
        <p:nvPicPr>
          <p:cNvPr id="220" name="Afbeelding 11" descr="Afbeelding 11"/>
          <p:cNvPicPr>
            <a:picLocks noChangeAspect="1"/>
          </p:cNvPicPr>
          <p:nvPr/>
        </p:nvPicPr>
        <p:blipFill>
          <a:blip r:embed="rId3">
            <a:extLst/>
          </a:blip>
          <a:srcRect t="4550" b="6016"/>
          <a:stretch>
            <a:fillRect/>
          </a:stretch>
        </p:blipFill>
        <p:spPr>
          <a:xfrm>
            <a:off x="10372907" y="5045076"/>
            <a:ext cx="1943101" cy="120332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 7"/>
          <p:cNvGrpSpPr/>
          <p:nvPr/>
        </p:nvGrpSpPr>
        <p:grpSpPr>
          <a:xfrm>
            <a:off x="613113" y="786948"/>
            <a:ext cx="6415832" cy="5037012"/>
            <a:chOff x="0" y="0"/>
            <a:chExt cx="6415830" cy="5037011"/>
          </a:xfrm>
        </p:grpSpPr>
        <p:sp>
          <p:nvSpPr>
            <p:cNvPr id="228" name="Freeform 42"/>
            <p:cNvSpPr/>
            <p:nvPr/>
          </p:nvSpPr>
          <p:spPr>
            <a:xfrm rot="5400000" flipH="1">
              <a:off x="-1836426" y="2489101"/>
              <a:ext cx="3827994" cy="1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9" name="Freeform 43"/>
            <p:cNvSpPr/>
            <p:nvPr/>
          </p:nvSpPr>
          <p:spPr>
            <a:xfrm rot="5400000" flipH="1">
              <a:off x="4386745" y="2513527"/>
              <a:ext cx="3836877" cy="1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32" name="Group 10"/>
            <p:cNvGrpSpPr/>
            <p:nvPr/>
          </p:nvGrpSpPr>
          <p:grpSpPr>
            <a:xfrm>
              <a:off x="634192" y="72164"/>
              <a:ext cx="5129149" cy="4880472"/>
              <a:chOff x="0" y="0"/>
              <a:chExt cx="5129147" cy="4880470"/>
            </a:xfrm>
          </p:grpSpPr>
          <p:sp>
            <p:nvSpPr>
              <p:cNvPr id="230" name="Freeform 41"/>
              <p:cNvSpPr/>
              <p:nvPr/>
            </p:nvSpPr>
            <p:spPr>
              <a:xfrm rot="5400000" flipH="1">
                <a:off x="2557665" y="2308988"/>
                <a:ext cx="13818" cy="5129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0" h="21600" extrusionOk="0">
                    <a:moveTo>
                      <a:pt x="12960" y="0"/>
                    </a:moveTo>
                    <a:cubicBezTo>
                      <a:pt x="17280" y="1817"/>
                      <a:pt x="17280" y="3608"/>
                      <a:pt x="17280" y="5400"/>
                    </a:cubicBezTo>
                    <a:cubicBezTo>
                      <a:pt x="17280" y="6296"/>
                      <a:pt x="12960" y="7217"/>
                      <a:pt x="12960" y="8112"/>
                    </a:cubicBezTo>
                    <a:cubicBezTo>
                      <a:pt x="12960" y="9008"/>
                      <a:pt x="12960" y="9904"/>
                      <a:pt x="17280" y="10800"/>
                    </a:cubicBezTo>
                    <a:cubicBezTo>
                      <a:pt x="17280" y="12617"/>
                      <a:pt x="21600" y="14408"/>
                      <a:pt x="17280" y="16200"/>
                    </a:cubicBezTo>
                    <a:cubicBezTo>
                      <a:pt x="21600" y="17096"/>
                      <a:pt x="17280" y="18017"/>
                      <a:pt x="17280" y="18912"/>
                    </a:cubicBezTo>
                    <a:cubicBezTo>
                      <a:pt x="17280" y="19808"/>
                      <a:pt x="12960" y="20704"/>
                      <a:pt x="12960" y="21600"/>
                    </a:cubicBezTo>
                    <a:cubicBezTo>
                      <a:pt x="8640" y="21600"/>
                      <a:pt x="8640" y="21600"/>
                      <a:pt x="8640" y="21600"/>
                    </a:cubicBezTo>
                    <a:cubicBezTo>
                      <a:pt x="8640" y="20704"/>
                      <a:pt x="4320" y="19808"/>
                      <a:pt x="4320" y="18912"/>
                    </a:cubicBezTo>
                    <a:cubicBezTo>
                      <a:pt x="4320" y="18017"/>
                      <a:pt x="0" y="17096"/>
                      <a:pt x="0" y="16200"/>
                    </a:cubicBezTo>
                    <a:cubicBezTo>
                      <a:pt x="0" y="14408"/>
                      <a:pt x="4320" y="12617"/>
                      <a:pt x="4320" y="10800"/>
                    </a:cubicBezTo>
                    <a:cubicBezTo>
                      <a:pt x="8640" y="9904"/>
                      <a:pt x="8640" y="9008"/>
                      <a:pt x="8640" y="8112"/>
                    </a:cubicBezTo>
                    <a:cubicBezTo>
                      <a:pt x="8640" y="7217"/>
                      <a:pt x="4320" y="6296"/>
                      <a:pt x="4320" y="5400"/>
                    </a:cubicBezTo>
                    <a:cubicBezTo>
                      <a:pt x="0" y="3608"/>
                      <a:pt x="4320" y="1817"/>
                      <a:pt x="8640" y="0"/>
                    </a:cubicBezTo>
                    <a:lnTo>
                      <a:pt x="12960" y="0"/>
                    </a:lnTo>
                    <a:close/>
                  </a:path>
                </a:pathLst>
              </a:custGeom>
              <a:solidFill>
                <a:srgbClr val="4D2A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Freeform 44"/>
              <p:cNvSpPr/>
              <p:nvPr/>
            </p:nvSpPr>
            <p:spPr>
              <a:xfrm rot="5400000" flipH="1">
                <a:off x="2514126" y="-2514128"/>
                <a:ext cx="13323" cy="5041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0" y="19802"/>
                      <a:pt x="0" y="18004"/>
                      <a:pt x="0" y="16206"/>
                    </a:cubicBezTo>
                    <a:cubicBezTo>
                      <a:pt x="0" y="15295"/>
                      <a:pt x="5400" y="14408"/>
                      <a:pt x="5400" y="13497"/>
                    </a:cubicBezTo>
                    <a:cubicBezTo>
                      <a:pt x="5400" y="12611"/>
                      <a:pt x="5400" y="11699"/>
                      <a:pt x="5400" y="10813"/>
                    </a:cubicBezTo>
                    <a:cubicBezTo>
                      <a:pt x="0" y="9015"/>
                      <a:pt x="0" y="7192"/>
                      <a:pt x="0" y="5394"/>
                    </a:cubicBezTo>
                    <a:cubicBezTo>
                      <a:pt x="0" y="4507"/>
                      <a:pt x="0" y="3596"/>
                      <a:pt x="0" y="2709"/>
                    </a:cubicBezTo>
                    <a:cubicBezTo>
                      <a:pt x="5400" y="1798"/>
                      <a:pt x="5400" y="912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6200" y="912"/>
                      <a:pt x="16200" y="1798"/>
                      <a:pt x="16200" y="2709"/>
                    </a:cubicBezTo>
                    <a:cubicBezTo>
                      <a:pt x="21600" y="3596"/>
                      <a:pt x="21600" y="4507"/>
                      <a:pt x="21600" y="5394"/>
                    </a:cubicBezTo>
                    <a:cubicBezTo>
                      <a:pt x="21600" y="7192"/>
                      <a:pt x="16200" y="9015"/>
                      <a:pt x="16200" y="10813"/>
                    </a:cubicBezTo>
                    <a:cubicBezTo>
                      <a:pt x="16200" y="11699"/>
                      <a:pt x="10800" y="12611"/>
                      <a:pt x="10800" y="13497"/>
                    </a:cubicBezTo>
                    <a:cubicBezTo>
                      <a:pt x="16200" y="14408"/>
                      <a:pt x="16200" y="15295"/>
                      <a:pt x="16200" y="16206"/>
                    </a:cubicBezTo>
                    <a:cubicBezTo>
                      <a:pt x="21600" y="18004"/>
                      <a:pt x="16200" y="19802"/>
                      <a:pt x="10800" y="21600"/>
                    </a:cubicBezTo>
                    <a:close/>
                  </a:path>
                </a:pathLst>
              </a:custGeom>
              <a:solidFill>
                <a:srgbClr val="4D2A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33" name="Freeform 45"/>
            <p:cNvSpPr/>
            <p:nvPr/>
          </p:nvSpPr>
          <p:spPr>
            <a:xfrm rot="5400000" flipH="1">
              <a:off x="22391" y="4540924"/>
              <a:ext cx="465849" cy="50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4" name="Freeform 46"/>
            <p:cNvSpPr/>
            <p:nvPr/>
          </p:nvSpPr>
          <p:spPr>
            <a:xfrm rot="5400000" flipH="1">
              <a:off x="19496" y="4535684"/>
              <a:ext cx="472964" cy="51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5" name="Freeform 47"/>
            <p:cNvSpPr/>
            <p:nvPr/>
          </p:nvSpPr>
          <p:spPr>
            <a:xfrm rot="5400000" flipH="1">
              <a:off x="5916350" y="4542527"/>
              <a:ext cx="469438" cy="51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6" name="Freeform 48"/>
            <p:cNvSpPr/>
            <p:nvPr/>
          </p:nvSpPr>
          <p:spPr>
            <a:xfrm rot="5400000" flipH="1">
              <a:off x="5913195" y="4534375"/>
              <a:ext cx="470729" cy="534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7" name="Freeform 49"/>
            <p:cNvSpPr/>
            <p:nvPr/>
          </p:nvSpPr>
          <p:spPr>
            <a:xfrm rot="5400000" flipH="1">
              <a:off x="5866224" y="2714"/>
              <a:ext cx="465365" cy="486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8" name="Freeform 50"/>
            <p:cNvSpPr/>
            <p:nvPr/>
          </p:nvSpPr>
          <p:spPr>
            <a:xfrm rot="5400000" flipH="1">
              <a:off x="5864114" y="-438"/>
              <a:ext cx="468509" cy="48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9" name="Freeform 51"/>
            <p:cNvSpPr/>
            <p:nvPr/>
          </p:nvSpPr>
          <p:spPr>
            <a:xfrm rot="5400000" flipH="1">
              <a:off x="69609" y="-31552"/>
              <a:ext cx="415489" cy="48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0" name="Freeform 52"/>
            <p:cNvSpPr/>
            <p:nvPr/>
          </p:nvSpPr>
          <p:spPr>
            <a:xfrm rot="5400000" flipH="1">
              <a:off x="64559" y="-34445"/>
              <a:ext cx="422991" cy="49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42" name="Titeltekst"/>
          <p:cNvSpPr txBox="1">
            <a:spLocks noGrp="1"/>
          </p:cNvSpPr>
          <p:nvPr>
            <p:ph type="title"/>
          </p:nvPr>
        </p:nvSpPr>
        <p:spPr>
          <a:xfrm>
            <a:off x="7492890" y="1330346"/>
            <a:ext cx="3840481" cy="2103122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4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836612" y="1031195"/>
            <a:ext cx="5943601" cy="4572001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492890" y="3555520"/>
            <a:ext cx="3840481" cy="216851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245" name="Afbeelding 11" descr="Afbeelding 11"/>
          <p:cNvPicPr>
            <a:picLocks noChangeAspect="1"/>
          </p:cNvPicPr>
          <p:nvPr/>
        </p:nvPicPr>
        <p:blipFill>
          <a:blip r:embed="rId3">
            <a:extLst/>
          </a:blip>
          <a:srcRect t="4550" b="6016"/>
          <a:stretch>
            <a:fillRect/>
          </a:stretch>
        </p:blipFill>
        <p:spPr>
          <a:xfrm>
            <a:off x="10372907" y="5045076"/>
            <a:ext cx="1943101" cy="1203326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54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255" name="Afbeelding 11" descr="Afbeelding 11"/>
          <p:cNvPicPr>
            <a:picLocks noChangeAspect="1"/>
          </p:cNvPicPr>
          <p:nvPr/>
        </p:nvPicPr>
        <p:blipFill>
          <a:blip r:embed="rId3">
            <a:extLst/>
          </a:blip>
          <a:srcRect t="4550" b="6016"/>
          <a:stretch>
            <a:fillRect/>
          </a:stretch>
        </p:blipFill>
        <p:spPr>
          <a:xfrm>
            <a:off x="10372907" y="5045076"/>
            <a:ext cx="1943101" cy="1203326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eltekst"/>
          <p:cNvSpPr txBox="1">
            <a:spLocks noGrp="1"/>
          </p:cNvSpPr>
          <p:nvPr>
            <p:ph type="title"/>
          </p:nvPr>
        </p:nvSpPr>
        <p:spPr>
          <a:xfrm>
            <a:off x="9624268" y="304800"/>
            <a:ext cx="1729532" cy="56769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6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199" y="304800"/>
            <a:ext cx="8633671" cy="567690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4265612" y="1828800"/>
            <a:ext cx="6858004" cy="18288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265610" y="3733800"/>
            <a:ext cx="6858003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</a:lvl1pPr>
            <a:lvl2pPr marL="0" indent="457200">
              <a:spcBef>
                <a:spcPts val="0"/>
              </a:spcBef>
              <a:buSzTx/>
              <a:buFontTx/>
              <a:buNone/>
            </a:lvl2pPr>
            <a:lvl3pPr marL="0" indent="914400">
              <a:spcBef>
                <a:spcPts val="0"/>
              </a:spcBef>
              <a:buSzTx/>
              <a:buFontTx/>
              <a:buNone/>
            </a:lvl3pPr>
            <a:lvl4pPr marL="0" indent="1371600">
              <a:spcBef>
                <a:spcPts val="0"/>
              </a:spcBef>
              <a:buSzTx/>
              <a:buFontTx/>
              <a:buNone/>
            </a:lvl4pPr>
            <a:lvl5pPr marL="0" indent="1828800">
              <a:spcBef>
                <a:spcPts val="0"/>
              </a:spcBef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13779"/>
            <a:ext cx="2844800" cy="485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065212" y="1825625"/>
            <a:ext cx="4954588" cy="4187953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069847" y="1681163"/>
            <a:ext cx="495604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4956049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SzTx/>
              <a:buFontTx/>
              <a:buNone/>
              <a:defRPr sz="2400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/>
          </a:p>
        </p:txBody>
      </p:sp>
      <p:pic>
        <p:nvPicPr>
          <p:cNvPr id="50" name="Afbeelding 11" descr="Afbeelding 11"/>
          <p:cNvPicPr>
            <a:picLocks noChangeAspect="1"/>
          </p:cNvPicPr>
          <p:nvPr/>
        </p:nvPicPr>
        <p:blipFill>
          <a:blip r:embed="rId3">
            <a:extLst/>
          </a:blip>
          <a:srcRect t="4550" b="6016"/>
          <a:stretch>
            <a:fillRect/>
          </a:stretch>
        </p:blipFill>
        <p:spPr>
          <a:xfrm>
            <a:off x="10372907" y="5045076"/>
            <a:ext cx="1943101" cy="1203326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pic>
        <p:nvPicPr>
          <p:cNvPr id="59" name="Afbeelding 11" descr="Afbeelding 11"/>
          <p:cNvPicPr>
            <a:picLocks noChangeAspect="1"/>
          </p:cNvPicPr>
          <p:nvPr/>
        </p:nvPicPr>
        <p:blipFill>
          <a:blip r:embed="rId3">
            <a:extLst/>
          </a:blip>
          <a:srcRect t="4550" b="6016"/>
          <a:stretch>
            <a:fillRect/>
          </a:stretch>
        </p:blipFill>
        <p:spPr>
          <a:xfrm>
            <a:off x="10372907" y="5045076"/>
            <a:ext cx="1943101" cy="1203326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Afbeelding 11" descr="Afbeelding 11"/>
          <p:cNvPicPr>
            <a:picLocks noChangeAspect="1"/>
          </p:cNvPicPr>
          <p:nvPr/>
        </p:nvPicPr>
        <p:blipFill>
          <a:blip r:embed="rId3">
            <a:extLst/>
          </a:blip>
          <a:srcRect t="4550" b="6016"/>
          <a:stretch>
            <a:fillRect/>
          </a:stretch>
        </p:blipFill>
        <p:spPr>
          <a:xfrm>
            <a:off x="10372907" y="5045076"/>
            <a:ext cx="1943101" cy="120332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Pictures with Caption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"/>
          <p:cNvGrpSpPr/>
          <p:nvPr/>
        </p:nvGrpSpPr>
        <p:grpSpPr>
          <a:xfrm>
            <a:off x="586116" y="724618"/>
            <a:ext cx="5301453" cy="3780510"/>
            <a:chOff x="0" y="0"/>
            <a:chExt cx="5301451" cy="3780508"/>
          </a:xfrm>
        </p:grpSpPr>
        <p:sp>
          <p:nvSpPr>
            <p:cNvPr id="75" name="Freeform 41"/>
            <p:cNvSpPr/>
            <p:nvPr/>
          </p:nvSpPr>
          <p:spPr>
            <a:xfrm>
              <a:off x="88805" y="561354"/>
              <a:ext cx="14543" cy="265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" name="Freeform 42"/>
            <p:cNvSpPr/>
            <p:nvPr/>
          </p:nvSpPr>
          <p:spPr>
            <a:xfrm>
              <a:off x="659029" y="3707100"/>
              <a:ext cx="4028963" cy="1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" name="Freeform 43"/>
            <p:cNvSpPr/>
            <p:nvPr/>
          </p:nvSpPr>
          <p:spPr>
            <a:xfrm>
              <a:off x="628648" y="88520"/>
              <a:ext cx="4038310" cy="1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" name="Freeform 44"/>
            <p:cNvSpPr/>
            <p:nvPr/>
          </p:nvSpPr>
          <p:spPr>
            <a:xfrm>
              <a:off x="5211476" y="606694"/>
              <a:ext cx="14022" cy="261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" name="Freeform 45"/>
            <p:cNvSpPr/>
            <p:nvPr/>
          </p:nvSpPr>
          <p:spPr>
            <a:xfrm>
              <a:off x="12147" y="3344379"/>
              <a:ext cx="490306" cy="43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" name="Freeform 46"/>
            <p:cNvSpPr/>
            <p:nvPr/>
          </p:nvSpPr>
          <p:spPr>
            <a:xfrm>
              <a:off x="9332" y="3340061"/>
              <a:ext cx="497795" cy="440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" name="Freeform 47"/>
            <p:cNvSpPr/>
            <p:nvPr/>
          </p:nvSpPr>
          <p:spPr>
            <a:xfrm>
              <a:off x="23" y="4318"/>
              <a:ext cx="494083" cy="44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" name="Freeform 48"/>
            <p:cNvSpPr/>
            <p:nvPr/>
          </p:nvSpPr>
          <p:spPr>
            <a:xfrm>
              <a:off x="0" y="0"/>
              <a:ext cx="495441" cy="459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" name="Freeform 49"/>
            <p:cNvSpPr/>
            <p:nvPr/>
          </p:nvSpPr>
          <p:spPr>
            <a:xfrm>
              <a:off x="4797828" y="63507"/>
              <a:ext cx="489797" cy="41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4" name="Freeform 50"/>
            <p:cNvSpPr/>
            <p:nvPr/>
          </p:nvSpPr>
          <p:spPr>
            <a:xfrm>
              <a:off x="4797828" y="62611"/>
              <a:ext cx="493106" cy="42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" name="Freeform 51"/>
            <p:cNvSpPr/>
            <p:nvPr/>
          </p:nvSpPr>
          <p:spPr>
            <a:xfrm>
              <a:off x="4860928" y="3333389"/>
              <a:ext cx="437302" cy="41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Freeform 52"/>
            <p:cNvSpPr/>
            <p:nvPr/>
          </p:nvSpPr>
          <p:spPr>
            <a:xfrm>
              <a:off x="4856254" y="3331424"/>
              <a:ext cx="445198" cy="423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0" name="Group 21"/>
          <p:cNvGrpSpPr/>
          <p:nvPr/>
        </p:nvGrpSpPr>
        <p:grpSpPr>
          <a:xfrm>
            <a:off x="6296805" y="724618"/>
            <a:ext cx="5301453" cy="3780510"/>
            <a:chOff x="0" y="0"/>
            <a:chExt cx="5301451" cy="3780508"/>
          </a:xfrm>
        </p:grpSpPr>
        <p:sp>
          <p:nvSpPr>
            <p:cNvPr id="88" name="Freeform 41"/>
            <p:cNvSpPr/>
            <p:nvPr/>
          </p:nvSpPr>
          <p:spPr>
            <a:xfrm>
              <a:off x="88805" y="561354"/>
              <a:ext cx="14543" cy="265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Freeform 42"/>
            <p:cNvSpPr/>
            <p:nvPr/>
          </p:nvSpPr>
          <p:spPr>
            <a:xfrm>
              <a:off x="659029" y="3707100"/>
              <a:ext cx="4028963" cy="1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Freeform 43"/>
            <p:cNvSpPr/>
            <p:nvPr/>
          </p:nvSpPr>
          <p:spPr>
            <a:xfrm>
              <a:off x="628648" y="88520"/>
              <a:ext cx="4038310" cy="1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Freeform 44"/>
            <p:cNvSpPr/>
            <p:nvPr/>
          </p:nvSpPr>
          <p:spPr>
            <a:xfrm>
              <a:off x="5211476" y="606694"/>
              <a:ext cx="14022" cy="261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" name="Freeform 45"/>
            <p:cNvSpPr/>
            <p:nvPr/>
          </p:nvSpPr>
          <p:spPr>
            <a:xfrm>
              <a:off x="12147" y="3344379"/>
              <a:ext cx="490306" cy="43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" name="Freeform 46"/>
            <p:cNvSpPr/>
            <p:nvPr/>
          </p:nvSpPr>
          <p:spPr>
            <a:xfrm>
              <a:off x="9332" y="3340061"/>
              <a:ext cx="497795" cy="440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Freeform 47"/>
            <p:cNvSpPr/>
            <p:nvPr/>
          </p:nvSpPr>
          <p:spPr>
            <a:xfrm>
              <a:off x="23" y="4318"/>
              <a:ext cx="494083" cy="44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" name="Freeform 48"/>
            <p:cNvSpPr/>
            <p:nvPr/>
          </p:nvSpPr>
          <p:spPr>
            <a:xfrm>
              <a:off x="0" y="0"/>
              <a:ext cx="495441" cy="459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" name="Freeform 49"/>
            <p:cNvSpPr/>
            <p:nvPr/>
          </p:nvSpPr>
          <p:spPr>
            <a:xfrm>
              <a:off x="4797828" y="63507"/>
              <a:ext cx="489797" cy="41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" name="Freeform 50"/>
            <p:cNvSpPr/>
            <p:nvPr/>
          </p:nvSpPr>
          <p:spPr>
            <a:xfrm>
              <a:off x="4797828" y="62611"/>
              <a:ext cx="493106" cy="42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8" name="Freeform 51"/>
            <p:cNvSpPr/>
            <p:nvPr/>
          </p:nvSpPr>
          <p:spPr>
            <a:xfrm>
              <a:off x="4860928" y="3333389"/>
              <a:ext cx="437302" cy="41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" name="Freeform 52"/>
            <p:cNvSpPr/>
            <p:nvPr/>
          </p:nvSpPr>
          <p:spPr>
            <a:xfrm>
              <a:off x="4856254" y="3331424"/>
              <a:ext cx="445198" cy="423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1" name="Picture Placeholder 33"/>
          <p:cNvSpPr>
            <a:spLocks noGrp="1"/>
          </p:cNvSpPr>
          <p:nvPr>
            <p:ph type="pic" sz="quarter" idx="13"/>
          </p:nvPr>
        </p:nvSpPr>
        <p:spPr>
          <a:xfrm>
            <a:off x="833620" y="1020194"/>
            <a:ext cx="4800602" cy="3200401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2" name="Picture Placeholder 33"/>
          <p:cNvSpPr>
            <a:spLocks noGrp="1"/>
          </p:cNvSpPr>
          <p:nvPr>
            <p:ph type="pic" sz="quarter" idx="14"/>
          </p:nvPr>
        </p:nvSpPr>
        <p:spPr>
          <a:xfrm>
            <a:off x="6544309" y="1020194"/>
            <a:ext cx="4800602" cy="3200401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052422" y="4648200"/>
            <a:ext cx="4368981" cy="12954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742907" y="4648200"/>
            <a:ext cx="4368981" cy="1295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FontTx/>
              <a:buNone/>
              <a:defRPr sz="1600"/>
            </a:pPr>
            <a:endParaRPr/>
          </a:p>
        </p:txBody>
      </p:sp>
      <p:pic>
        <p:nvPicPr>
          <p:cNvPr id="105" name="Afbeelding 11" descr="Afbeelding 11"/>
          <p:cNvPicPr>
            <a:picLocks noChangeAspect="1"/>
          </p:cNvPicPr>
          <p:nvPr/>
        </p:nvPicPr>
        <p:blipFill>
          <a:blip r:embed="rId3">
            <a:extLst/>
          </a:blip>
          <a:srcRect t="4550" b="6016"/>
          <a:stretch>
            <a:fillRect/>
          </a:stretch>
        </p:blipFill>
        <p:spPr>
          <a:xfrm>
            <a:off x="10372907" y="5045076"/>
            <a:ext cx="1943101" cy="1203326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Pictures with Caption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34"/>
          <p:cNvGrpSpPr/>
          <p:nvPr/>
        </p:nvGrpSpPr>
        <p:grpSpPr>
          <a:xfrm>
            <a:off x="4411217" y="289997"/>
            <a:ext cx="3369809" cy="4103263"/>
            <a:chOff x="0" y="0"/>
            <a:chExt cx="3369807" cy="4103262"/>
          </a:xfrm>
        </p:grpSpPr>
        <p:sp>
          <p:nvSpPr>
            <p:cNvPr id="113" name="Freeform 41"/>
            <p:cNvSpPr/>
            <p:nvPr/>
          </p:nvSpPr>
          <p:spPr>
            <a:xfrm rot="5400000">
              <a:off x="1679515" y="-1109209"/>
              <a:ext cx="12701" cy="236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Freeform 42"/>
            <p:cNvSpPr/>
            <p:nvPr/>
          </p:nvSpPr>
          <p:spPr>
            <a:xfrm rot="5400000">
              <a:off x="-1499699" y="2062916"/>
              <a:ext cx="311837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" name="Freeform 43"/>
            <p:cNvSpPr/>
            <p:nvPr/>
          </p:nvSpPr>
          <p:spPr>
            <a:xfrm rot="5400000">
              <a:off x="1722154" y="2043018"/>
              <a:ext cx="312560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Freeform 44"/>
            <p:cNvSpPr/>
            <p:nvPr/>
          </p:nvSpPr>
          <p:spPr>
            <a:xfrm rot="5400000">
              <a:off x="1659308" y="2875684"/>
              <a:ext cx="12701" cy="2326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" name="Freeform 45"/>
            <p:cNvSpPr/>
            <p:nvPr/>
          </p:nvSpPr>
          <p:spPr>
            <a:xfrm rot="5400000">
              <a:off x="6046" y="6189"/>
              <a:ext cx="379492" cy="38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8" name="Freeform 46"/>
            <p:cNvSpPr/>
            <p:nvPr/>
          </p:nvSpPr>
          <p:spPr>
            <a:xfrm rot="5400000">
              <a:off x="3656" y="3567"/>
              <a:ext cx="385287" cy="39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Freeform 47"/>
            <p:cNvSpPr/>
            <p:nvPr/>
          </p:nvSpPr>
          <p:spPr>
            <a:xfrm rot="5400000">
              <a:off x="2975565" y="-7962"/>
              <a:ext cx="382415" cy="398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Freeform 48"/>
            <p:cNvSpPr/>
            <p:nvPr/>
          </p:nvSpPr>
          <p:spPr>
            <a:xfrm rot="5400000">
              <a:off x="2973115" y="-13228"/>
              <a:ext cx="383466" cy="40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Freeform 49"/>
            <p:cNvSpPr/>
            <p:nvPr/>
          </p:nvSpPr>
          <p:spPr>
            <a:xfrm rot="5400000">
              <a:off x="2937223" y="3716583"/>
              <a:ext cx="379097" cy="372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Freeform 50"/>
            <p:cNvSpPr/>
            <p:nvPr/>
          </p:nvSpPr>
          <p:spPr>
            <a:xfrm rot="5400000">
              <a:off x="2935529" y="3716652"/>
              <a:ext cx="381658" cy="37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Freeform 51"/>
            <p:cNvSpPr/>
            <p:nvPr/>
          </p:nvSpPr>
          <p:spPr>
            <a:xfrm rot="5400000">
              <a:off x="43458" y="3745681"/>
              <a:ext cx="338467" cy="371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Freeform 52"/>
            <p:cNvSpPr/>
            <p:nvPr/>
          </p:nvSpPr>
          <p:spPr>
            <a:xfrm rot="5400000">
              <a:off x="39406" y="3742371"/>
              <a:ext cx="344579" cy="37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8" name="Group 51"/>
          <p:cNvGrpSpPr/>
          <p:nvPr/>
        </p:nvGrpSpPr>
        <p:grpSpPr>
          <a:xfrm>
            <a:off x="643129" y="770180"/>
            <a:ext cx="3368150" cy="4101241"/>
            <a:chOff x="0" y="0"/>
            <a:chExt cx="3368148" cy="4101240"/>
          </a:xfrm>
        </p:grpSpPr>
        <p:sp>
          <p:nvSpPr>
            <p:cNvPr id="126" name="Freeform 41"/>
            <p:cNvSpPr/>
            <p:nvPr/>
          </p:nvSpPr>
          <p:spPr>
            <a:xfrm rot="5400000">
              <a:off x="1678685" y="-1108663"/>
              <a:ext cx="12701" cy="236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7" name="Freeform 42"/>
            <p:cNvSpPr/>
            <p:nvPr/>
          </p:nvSpPr>
          <p:spPr>
            <a:xfrm rot="5400000">
              <a:off x="-1498960" y="2061897"/>
              <a:ext cx="311683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Freeform 43"/>
            <p:cNvSpPr/>
            <p:nvPr/>
          </p:nvSpPr>
          <p:spPr>
            <a:xfrm rot="5400000">
              <a:off x="1721306" y="2042009"/>
              <a:ext cx="312406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Freeform 44"/>
            <p:cNvSpPr/>
            <p:nvPr/>
          </p:nvSpPr>
          <p:spPr>
            <a:xfrm rot="5400000">
              <a:off x="1658488" y="2874267"/>
              <a:ext cx="12701" cy="2325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0" name="Freeform 45"/>
            <p:cNvSpPr/>
            <p:nvPr/>
          </p:nvSpPr>
          <p:spPr>
            <a:xfrm rot="5400000">
              <a:off x="6044" y="6186"/>
              <a:ext cx="379304" cy="385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" name="Freeform 46"/>
            <p:cNvSpPr/>
            <p:nvPr/>
          </p:nvSpPr>
          <p:spPr>
            <a:xfrm rot="5400000">
              <a:off x="3654" y="3565"/>
              <a:ext cx="385098" cy="39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Freeform 47"/>
            <p:cNvSpPr/>
            <p:nvPr/>
          </p:nvSpPr>
          <p:spPr>
            <a:xfrm rot="5400000">
              <a:off x="2974100" y="-7958"/>
              <a:ext cx="382226" cy="39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" name="Freeform 48"/>
            <p:cNvSpPr/>
            <p:nvPr/>
          </p:nvSpPr>
          <p:spPr>
            <a:xfrm rot="5400000">
              <a:off x="2971651" y="-13221"/>
              <a:ext cx="383277" cy="40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Freeform 49"/>
            <p:cNvSpPr/>
            <p:nvPr/>
          </p:nvSpPr>
          <p:spPr>
            <a:xfrm rot="5400000">
              <a:off x="2935777" y="3714753"/>
              <a:ext cx="378910" cy="372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Freeform 50"/>
            <p:cNvSpPr/>
            <p:nvPr/>
          </p:nvSpPr>
          <p:spPr>
            <a:xfrm rot="5400000">
              <a:off x="2934084" y="3714822"/>
              <a:ext cx="381470" cy="375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Freeform 51"/>
            <p:cNvSpPr/>
            <p:nvPr/>
          </p:nvSpPr>
          <p:spPr>
            <a:xfrm rot="5400000">
              <a:off x="43437" y="3743835"/>
              <a:ext cx="338300" cy="371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Freeform 52"/>
            <p:cNvSpPr/>
            <p:nvPr/>
          </p:nvSpPr>
          <p:spPr>
            <a:xfrm rot="5400000">
              <a:off x="39387" y="3740528"/>
              <a:ext cx="344409" cy="37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51" name="Group 64"/>
          <p:cNvGrpSpPr/>
          <p:nvPr/>
        </p:nvGrpSpPr>
        <p:grpSpPr>
          <a:xfrm>
            <a:off x="8183964" y="770184"/>
            <a:ext cx="3368148" cy="4101242"/>
            <a:chOff x="0" y="0"/>
            <a:chExt cx="3368147" cy="4101240"/>
          </a:xfrm>
        </p:grpSpPr>
        <p:sp>
          <p:nvSpPr>
            <p:cNvPr id="139" name="Freeform 41"/>
            <p:cNvSpPr/>
            <p:nvPr/>
          </p:nvSpPr>
          <p:spPr>
            <a:xfrm rot="5400000">
              <a:off x="1678685" y="-1108663"/>
              <a:ext cx="12701" cy="236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Freeform 42"/>
            <p:cNvSpPr/>
            <p:nvPr/>
          </p:nvSpPr>
          <p:spPr>
            <a:xfrm rot="5400000">
              <a:off x="-1498960" y="2061897"/>
              <a:ext cx="311683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Freeform 43"/>
            <p:cNvSpPr/>
            <p:nvPr/>
          </p:nvSpPr>
          <p:spPr>
            <a:xfrm rot="5400000">
              <a:off x="1721305" y="2042009"/>
              <a:ext cx="312406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Freeform 44"/>
            <p:cNvSpPr/>
            <p:nvPr/>
          </p:nvSpPr>
          <p:spPr>
            <a:xfrm rot="5400000">
              <a:off x="1658488" y="2874268"/>
              <a:ext cx="12701" cy="232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Freeform 45"/>
            <p:cNvSpPr/>
            <p:nvPr/>
          </p:nvSpPr>
          <p:spPr>
            <a:xfrm rot="5400000">
              <a:off x="6043" y="6186"/>
              <a:ext cx="379305" cy="38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Freeform 46"/>
            <p:cNvSpPr/>
            <p:nvPr/>
          </p:nvSpPr>
          <p:spPr>
            <a:xfrm rot="5400000">
              <a:off x="3654" y="3565"/>
              <a:ext cx="385098" cy="39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Freeform 47"/>
            <p:cNvSpPr/>
            <p:nvPr/>
          </p:nvSpPr>
          <p:spPr>
            <a:xfrm rot="5400000">
              <a:off x="2974099" y="-7958"/>
              <a:ext cx="382226" cy="39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6" name="Freeform 48"/>
            <p:cNvSpPr/>
            <p:nvPr/>
          </p:nvSpPr>
          <p:spPr>
            <a:xfrm rot="5400000">
              <a:off x="2971650" y="-13221"/>
              <a:ext cx="383277" cy="40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Freeform 49"/>
            <p:cNvSpPr/>
            <p:nvPr/>
          </p:nvSpPr>
          <p:spPr>
            <a:xfrm rot="5400000">
              <a:off x="2935776" y="3714753"/>
              <a:ext cx="378910" cy="372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8" name="Freeform 50"/>
            <p:cNvSpPr/>
            <p:nvPr/>
          </p:nvSpPr>
          <p:spPr>
            <a:xfrm rot="5400000">
              <a:off x="2934083" y="3714822"/>
              <a:ext cx="381470" cy="375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" name="Freeform 51"/>
            <p:cNvSpPr/>
            <p:nvPr/>
          </p:nvSpPr>
          <p:spPr>
            <a:xfrm rot="5400000">
              <a:off x="43437" y="3743836"/>
              <a:ext cx="338300" cy="371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Freeform 52"/>
            <p:cNvSpPr/>
            <p:nvPr/>
          </p:nvSpPr>
          <p:spPr>
            <a:xfrm rot="5400000">
              <a:off x="39387" y="3740528"/>
              <a:ext cx="344409" cy="37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2" name="Picture Placeholder 33"/>
          <p:cNvSpPr>
            <a:spLocks noGrp="1"/>
          </p:cNvSpPr>
          <p:nvPr>
            <p:ph type="pic" sz="quarter" idx="13"/>
          </p:nvPr>
        </p:nvSpPr>
        <p:spPr>
          <a:xfrm>
            <a:off x="4599885" y="533400"/>
            <a:ext cx="2971801" cy="365760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Picture Placeholder 33"/>
          <p:cNvSpPr>
            <a:spLocks noGrp="1"/>
          </p:cNvSpPr>
          <p:nvPr>
            <p:ph type="pic" sz="quarter" idx="14"/>
          </p:nvPr>
        </p:nvSpPr>
        <p:spPr>
          <a:xfrm>
            <a:off x="834570" y="1013589"/>
            <a:ext cx="2971801" cy="3657601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4" name="Picture Placeholder 33"/>
          <p:cNvSpPr>
            <a:spLocks noGrp="1"/>
          </p:cNvSpPr>
          <p:nvPr>
            <p:ph type="pic" sz="quarter" idx="15"/>
          </p:nvPr>
        </p:nvSpPr>
        <p:spPr>
          <a:xfrm>
            <a:off x="8375405" y="1013591"/>
            <a:ext cx="2971801" cy="3657601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5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48870" y="5018001"/>
            <a:ext cx="2743201" cy="9144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707208" y="4582378"/>
            <a:ext cx="2743201" cy="9144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15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489705" y="5018001"/>
            <a:ext cx="2743201" cy="9144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FontTx/>
              <a:buNone/>
              <a:defRPr sz="1600"/>
            </a:pPr>
            <a:endParaRPr/>
          </a:p>
        </p:txBody>
      </p:sp>
      <p:pic>
        <p:nvPicPr>
          <p:cNvPr id="158" name="Afbeelding 11" descr="Afbeelding 11"/>
          <p:cNvPicPr>
            <a:picLocks noChangeAspect="1"/>
          </p:cNvPicPr>
          <p:nvPr/>
        </p:nvPicPr>
        <p:blipFill>
          <a:blip r:embed="rId3">
            <a:extLst/>
          </a:blip>
          <a:srcRect t="4550" b="6016"/>
          <a:stretch>
            <a:fillRect/>
          </a:stretch>
        </p:blipFill>
        <p:spPr>
          <a:xfrm>
            <a:off x="10372907" y="5045076"/>
            <a:ext cx="1943101" cy="120332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065213" y="1752600"/>
            <a:ext cx="10058401" cy="422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065212" y="5891531"/>
            <a:ext cx="425982" cy="485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4D2A0A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4D2A0A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4D2A0A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4D2A0A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4D2A0A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4D2A0A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4D2A0A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4D2A0A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4D2A0A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61950" marR="0" indent="-36195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1pPr>
      <a:lvl2pPr marL="811529" marR="0" indent="-354329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2pPr>
      <a:lvl3pPr marL="1231900" marR="0" indent="-3175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3pPr>
      <a:lvl4pPr marL="1728787" marR="0" indent="-357187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4pPr>
      <a:lvl5pPr marL="2185987" marR="0" indent="-357187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5pPr>
      <a:lvl6pPr marL="2643187" marR="0" indent="-357187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6pPr>
      <a:lvl7pPr marL="3100387" marR="0" indent="-357187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7pPr>
      <a:lvl8pPr marL="3557587" marR="0" indent="-357187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8pPr>
      <a:lvl9pPr marL="4014787" marR="0" indent="-357187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el 4"/>
          <p:cNvSpPr txBox="1">
            <a:spLocks noGrp="1"/>
          </p:cNvSpPr>
          <p:nvPr>
            <p:ph type="ctrTitle"/>
          </p:nvPr>
        </p:nvSpPr>
        <p:spPr>
          <a:xfrm>
            <a:off x="3033710" y="2476500"/>
            <a:ext cx="6858004" cy="1828800"/>
          </a:xfrm>
          <a:prstGeom prst="rect">
            <a:avLst/>
          </a:prstGeom>
        </p:spPr>
        <p:txBody>
          <a:bodyPr/>
          <a:lstStyle/>
          <a:p>
            <a:r>
              <a:t>Algemene Leden Vergadering</a:t>
            </a:r>
          </a:p>
        </p:txBody>
      </p:sp>
      <p:sp>
        <p:nvSpPr>
          <p:cNvPr id="275" name="Ondertitel 5"/>
          <p:cNvSpPr txBox="1">
            <a:spLocks noGrp="1"/>
          </p:cNvSpPr>
          <p:nvPr>
            <p:ph type="subTitle" sz="quarter" idx="1"/>
          </p:nvPr>
        </p:nvSpPr>
        <p:spPr>
          <a:xfrm>
            <a:off x="3033709" y="4457700"/>
            <a:ext cx="6858004" cy="914400"/>
          </a:xfrm>
          <a:prstGeom prst="rect">
            <a:avLst/>
          </a:prstGeom>
        </p:spPr>
        <p:txBody>
          <a:bodyPr/>
          <a:lstStyle/>
          <a:p>
            <a:pPr defTabSz="566927">
              <a:lnSpc>
                <a:spcPct val="90000"/>
              </a:lnSpc>
              <a:defRPr sz="2790">
                <a:solidFill>
                  <a:srgbClr val="4D2A0A"/>
                </a:solidFill>
              </a:defRPr>
            </a:pPr>
            <a:r>
              <a:t>OuderRaad OJS De KeerKring</a:t>
            </a:r>
          </a:p>
          <a:p>
            <a:pPr defTabSz="566927">
              <a:lnSpc>
                <a:spcPct val="90000"/>
              </a:lnSpc>
              <a:defRPr sz="2790">
                <a:solidFill>
                  <a:srgbClr val="4D2A0A"/>
                </a:solidFill>
              </a:defRPr>
            </a:pPr>
            <a:r>
              <a:t>31 oktober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C19F19B-FD18-4598-A295-12E38BCB3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2276872"/>
            <a:ext cx="5882808" cy="3289548"/>
          </a:xfrm>
          <a:prstGeom prst="rect">
            <a:avLst/>
          </a:prstGeom>
        </p:spPr>
      </p:pic>
      <p:sp>
        <p:nvSpPr>
          <p:cNvPr id="292" name="Titel 1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10058403" cy="8255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Schaken</a:t>
            </a:r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84ECD4-2C18-48B2-A946-893F46EBFE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8" t="35300" r="3065" b="18785"/>
          <a:stretch/>
        </p:blipFill>
        <p:spPr>
          <a:xfrm>
            <a:off x="613017" y="1460500"/>
            <a:ext cx="4615821" cy="25877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B907F0-29C4-4A33-A157-6BC2CEB5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t="32150" r="26614" b="19883"/>
          <a:stretch/>
        </p:blipFill>
        <p:spPr>
          <a:xfrm>
            <a:off x="585026" y="4145677"/>
            <a:ext cx="4643812" cy="2357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2EC7-C189-44EF-941A-5F2BC334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Schoolvoetbal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 3/4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F7112C-F106-4A61-8B3B-108415F52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r="16401"/>
          <a:stretch/>
        </p:blipFill>
        <p:spPr>
          <a:xfrm>
            <a:off x="335360" y="2175353"/>
            <a:ext cx="3456384" cy="4377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FB237-8B62-4583-B228-D23D8C54D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2175354"/>
            <a:ext cx="5722535" cy="437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C8B4-884F-4753-A3D2-762D097F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Schoolvoetbal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 5/6/7/8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30F71-5C7A-4BD2-9368-C44426BE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54" y="1516495"/>
            <a:ext cx="4824536" cy="2702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77690-8556-4AC1-A580-D63C58B32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620367"/>
            <a:ext cx="3913518" cy="2808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8C615C-22D7-45BD-B522-C36A238AB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08" y="3443938"/>
            <a:ext cx="3613991" cy="29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el 1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10058403" cy="825500"/>
          </a:xfrm>
          <a:prstGeom prst="rect">
            <a:avLst/>
          </a:prstGeom>
        </p:spPr>
        <p:txBody>
          <a:bodyPr/>
          <a:lstStyle/>
          <a:p>
            <a:r>
              <a:t>Streetdance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3B6545-F532-485A-8BED-B1DF6B140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474293"/>
            <a:ext cx="4459656" cy="4869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3B2F25-2D14-45DC-9454-7F2BDD82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517" y="3593494"/>
            <a:ext cx="3668213" cy="2717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8AF76-195C-4343-9CB8-D77C5C147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517" y="720520"/>
            <a:ext cx="3668213" cy="2708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el 1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10058403" cy="8255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Penningmeester</a:t>
            </a:r>
            <a:r>
              <a:rPr dirty="0"/>
              <a:t> – Femke </a:t>
            </a:r>
          </a:p>
        </p:txBody>
      </p:sp>
      <p:sp>
        <p:nvSpPr>
          <p:cNvPr id="299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635000" y="1651000"/>
            <a:ext cx="10058400" cy="42291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Medio november boekhoudprogramma</a:t>
            </a:r>
          </a:p>
          <a:p>
            <a:r>
              <a:rPr lang="nl-NL" dirty="0"/>
              <a:t>Betaallink facturen reminders	</a:t>
            </a:r>
          </a:p>
          <a:p>
            <a:r>
              <a:rPr lang="nl-NL" dirty="0"/>
              <a:t>Minder verlies door vervallen melkgeld</a:t>
            </a:r>
          </a:p>
          <a:p>
            <a:r>
              <a:rPr lang="nl-NL" dirty="0"/>
              <a:t>Lagere inkomsten (15%) door niet betalende ouders</a:t>
            </a:r>
          </a:p>
          <a:p>
            <a:pPr lvl="1"/>
            <a:r>
              <a:rPr lang="nl-NL" dirty="0"/>
              <a:t>Schoolreis 16 van de 166 facturen is niet betaald. </a:t>
            </a:r>
          </a:p>
          <a:p>
            <a:pPr lvl="1"/>
            <a:r>
              <a:rPr lang="nl-NL" dirty="0"/>
              <a:t>Ouderbijdrage 28 van de 200 facturen is niet betaald.</a:t>
            </a:r>
          </a:p>
          <a:p>
            <a:pPr marL="457200" lvl="1" indent="0">
              <a:buNone/>
            </a:pPr>
            <a:r>
              <a:rPr lang="nl-NL" dirty="0"/>
              <a:t>Dit betreft ruim € 2600,- aan niet ontvangen inkomsten</a:t>
            </a:r>
          </a:p>
          <a:p>
            <a:endParaRPr lang="nl-NL" dirty="0"/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1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10058403" cy="633760"/>
          </a:xfrm>
          <a:prstGeom prst="rect">
            <a:avLst/>
          </a:prstGeom>
        </p:spPr>
        <p:txBody>
          <a:bodyPr/>
          <a:lstStyle/>
          <a:p>
            <a:pPr defTabSz="786384">
              <a:defRPr sz="3870"/>
            </a:pPr>
            <a:r>
              <a:rPr dirty="0" err="1">
                <a:latin typeface="Calibri" panose="020F0502020204030204" pitchFamily="34" charset="0"/>
              </a:rPr>
              <a:t>Financiën</a:t>
            </a:r>
            <a:r>
              <a:rPr dirty="0">
                <a:latin typeface="Calibri" panose="020F0502020204030204" pitchFamily="34" charset="0"/>
              </a:rPr>
              <a:t> 2017/18 </a:t>
            </a:r>
            <a:r>
              <a:rPr dirty="0" err="1">
                <a:latin typeface="Calibri" panose="020F0502020204030204" pitchFamily="34" charset="0"/>
              </a:rPr>
              <a:t>Verlies</a:t>
            </a:r>
            <a:r>
              <a:rPr dirty="0">
                <a:latin typeface="Calibri" panose="020F0502020204030204" pitchFamily="34" charset="0"/>
              </a:rPr>
              <a:t> &amp; </a:t>
            </a:r>
            <a:r>
              <a:rPr dirty="0" err="1">
                <a:latin typeface="Calibri" panose="020F0502020204030204" pitchFamily="34" charset="0"/>
              </a:rPr>
              <a:t>Winstrekening</a:t>
            </a:r>
            <a:endParaRPr dirty="0">
              <a:latin typeface="Calibri" panose="020F0502020204030204" pitchFamily="34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8A31B6A5-3B6A-4064-AB85-801FC3B33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68663"/>
              </p:ext>
            </p:extLst>
          </p:nvPr>
        </p:nvGraphicFramePr>
        <p:xfrm>
          <a:off x="952500" y="1412776"/>
          <a:ext cx="10250312" cy="473105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894668">
                  <a:extLst>
                    <a:ext uri="{9D8B030D-6E8A-4147-A177-3AD203B41FA5}">
                      <a16:colId xmlns:a16="http://schemas.microsoft.com/office/drawing/2014/main" val="3103960344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440144785"/>
                    </a:ext>
                  </a:extLst>
                </a:gridCol>
                <a:gridCol w="259644">
                  <a:extLst>
                    <a:ext uri="{9D8B030D-6E8A-4147-A177-3AD203B41FA5}">
                      <a16:colId xmlns:a16="http://schemas.microsoft.com/office/drawing/2014/main" val="4156439021"/>
                    </a:ext>
                  </a:extLst>
                </a:gridCol>
                <a:gridCol w="2957688">
                  <a:extLst>
                    <a:ext uri="{9D8B030D-6E8A-4147-A177-3AD203B41FA5}">
                      <a16:colId xmlns:a16="http://schemas.microsoft.com/office/drawing/2014/main" val="1684747958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4206292226"/>
                    </a:ext>
                  </a:extLst>
                </a:gridCol>
                <a:gridCol w="1140178">
                  <a:extLst>
                    <a:ext uri="{9D8B030D-6E8A-4147-A177-3AD203B41FA5}">
                      <a16:colId xmlns:a16="http://schemas.microsoft.com/office/drawing/2014/main" val="3411381477"/>
                    </a:ext>
                  </a:extLst>
                </a:gridCol>
              </a:tblGrid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1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Verlies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1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1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1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Winst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1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1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668157"/>
                  </a:ext>
                </a:extLst>
              </a:tr>
              <a:tr h="275622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Kosten schoolreis onderbouw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€ 158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427569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Kosten schoolreis middenbouw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€ 7.343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753925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Kosten schoolreis bovenbouw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€ 7.658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445186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Kosten melk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€ 124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5146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Kosten</a:t>
                      </a:r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 musical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€ 159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970716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Kosten sinterklaas en kerst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€ 613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330296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Kosten groepspotten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€ 2.200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256773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Kosten Jenaplan Verenigingen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€ 827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680108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Kosten diverse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€ 181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209604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Bankkosten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€ 183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Inkomsten rente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€ 16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172453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Kosten Fancy Fair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€ 3.524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Inkomsten Fancy Fair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€ 4.404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796722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Betalingsverschillen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132383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Oninbare vorderingen ouderbijdrage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€ 878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Inkomsten Ouderbijdrage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€ 6.301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798694"/>
                  </a:ext>
                </a:extLst>
              </a:tr>
              <a:tr h="21818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Oninbare vorderingen schoolreis middenbouw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€ 570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Inkomsten schoolreis middenbouw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€ 6.745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62404"/>
                  </a:ext>
                </a:extLst>
              </a:tr>
              <a:tr h="21818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Oninbare vorderingen schoolreis bovenbouw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€ 1.140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Inkomsten schoolreis bovenbouw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€ 9.804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636312"/>
                  </a:ext>
                </a:extLst>
              </a:tr>
              <a:tr h="21818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653049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Saldo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€ 1.684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927444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498039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€ 27.270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b="0" i="0" u="none" strike="noStrike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b="0" i="0" u="none" strike="noStrike" dirty="0">
                          <a:solidFill>
                            <a:srgbClr val="9F622D"/>
                          </a:solidFill>
                          <a:effectLst/>
                          <a:latin typeface="Calibri" panose="020F0502020204030204" pitchFamily="34" charset="0"/>
                        </a:rPr>
                        <a:t>€ 27.270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639219"/>
                  </a:ext>
                </a:extLst>
              </a:tr>
              <a:tr h="222779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9F62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9F62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9F62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9F62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rgbClr val="9F622D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rgbClr val="9F622D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0162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le 1"/>
          <p:cNvSpPr txBox="1">
            <a:spLocks noGrp="1"/>
          </p:cNvSpPr>
          <p:nvPr>
            <p:ph type="title"/>
          </p:nvPr>
        </p:nvSpPr>
        <p:spPr>
          <a:xfrm>
            <a:off x="931540" y="222250"/>
            <a:ext cx="10058403" cy="825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sz="3600" dirty="0"/>
              <a:t>Balans</a:t>
            </a:r>
            <a:r>
              <a:rPr sz="3600" dirty="0"/>
              <a:t> 2017/</a:t>
            </a:r>
            <a:r>
              <a:rPr lang="nl-NL" sz="3600" dirty="0"/>
              <a:t>201</a:t>
            </a:r>
            <a:r>
              <a:rPr sz="3600" dirty="0"/>
              <a:t>8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83D9B5F5-6DB1-4401-81EC-3A163589E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17767"/>
              </p:ext>
            </p:extLst>
          </p:nvPr>
        </p:nvGraphicFramePr>
        <p:xfrm>
          <a:off x="767408" y="1032427"/>
          <a:ext cx="10158485" cy="479314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67749">
                  <a:extLst>
                    <a:ext uri="{9D8B030D-6E8A-4147-A177-3AD203B41FA5}">
                      <a16:colId xmlns:a16="http://schemas.microsoft.com/office/drawing/2014/main" val="239077495"/>
                    </a:ext>
                  </a:extLst>
                </a:gridCol>
                <a:gridCol w="2601845">
                  <a:extLst>
                    <a:ext uri="{9D8B030D-6E8A-4147-A177-3AD203B41FA5}">
                      <a16:colId xmlns:a16="http://schemas.microsoft.com/office/drawing/2014/main" val="1447860867"/>
                    </a:ext>
                  </a:extLst>
                </a:gridCol>
                <a:gridCol w="1236427">
                  <a:extLst>
                    <a:ext uri="{9D8B030D-6E8A-4147-A177-3AD203B41FA5}">
                      <a16:colId xmlns:a16="http://schemas.microsoft.com/office/drawing/2014/main" val="48231110"/>
                    </a:ext>
                  </a:extLst>
                </a:gridCol>
                <a:gridCol w="1196861">
                  <a:extLst>
                    <a:ext uri="{9D8B030D-6E8A-4147-A177-3AD203B41FA5}">
                      <a16:colId xmlns:a16="http://schemas.microsoft.com/office/drawing/2014/main" val="2905290624"/>
                    </a:ext>
                  </a:extLst>
                </a:gridCol>
                <a:gridCol w="583593">
                  <a:extLst>
                    <a:ext uri="{9D8B030D-6E8A-4147-A177-3AD203B41FA5}">
                      <a16:colId xmlns:a16="http://schemas.microsoft.com/office/drawing/2014/main" val="795586653"/>
                    </a:ext>
                  </a:extLst>
                </a:gridCol>
                <a:gridCol w="1325450">
                  <a:extLst>
                    <a:ext uri="{9D8B030D-6E8A-4147-A177-3AD203B41FA5}">
                      <a16:colId xmlns:a16="http://schemas.microsoft.com/office/drawing/2014/main" val="2367928217"/>
                    </a:ext>
                  </a:extLst>
                </a:gridCol>
                <a:gridCol w="2561655">
                  <a:extLst>
                    <a:ext uri="{9D8B030D-6E8A-4147-A177-3AD203B41FA5}">
                      <a16:colId xmlns:a16="http://schemas.microsoft.com/office/drawing/2014/main" val="3877348281"/>
                    </a:ext>
                  </a:extLst>
                </a:gridCol>
                <a:gridCol w="484905">
                  <a:extLst>
                    <a:ext uri="{9D8B030D-6E8A-4147-A177-3AD203B41FA5}">
                      <a16:colId xmlns:a16="http://schemas.microsoft.com/office/drawing/2014/main" val="879753558"/>
                    </a:ext>
                  </a:extLst>
                </a:gridCol>
              </a:tblGrid>
              <a:tr h="2753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1200" b="1" u="sng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1-8-2017</a:t>
                      </a:r>
                      <a:endParaRPr lang="nl-NL" sz="1200" b="1" i="0" u="sng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1200" b="1" u="sng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1-8-2018</a:t>
                      </a:r>
                      <a:endParaRPr lang="nl-NL" sz="1200" b="1" i="0" u="sng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624160"/>
                  </a:ext>
                </a:extLst>
              </a:tr>
              <a:tr h="275306">
                <a:tc>
                  <a:txBody>
                    <a:bodyPr/>
                    <a:lstStyle/>
                    <a:p>
                      <a:pPr algn="l" fontAlgn="b"/>
                      <a:endParaRPr lang="nl-NL" sz="1200" b="1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Omschrijving</a:t>
                      </a:r>
                      <a:endParaRPr lang="nl-NL" sz="1200" b="1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Activa</a:t>
                      </a:r>
                      <a:endParaRPr lang="nl-NL" sz="1200" b="1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Passiva</a:t>
                      </a:r>
                      <a:endParaRPr lang="nl-NL" sz="1200" b="1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Activa</a:t>
                      </a:r>
                      <a:endParaRPr lang="nl-NL" sz="1200" b="1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Passiva</a:t>
                      </a:r>
                      <a:endParaRPr lang="nl-NL" sz="1200" b="1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1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459302"/>
                  </a:ext>
                </a:extLst>
              </a:tr>
              <a:tr h="260012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Kas 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€ 95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701861"/>
                  </a:ext>
                </a:extLst>
              </a:tr>
              <a:tr h="260012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Bank 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€ 434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€ 7.256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353866"/>
                  </a:ext>
                </a:extLst>
              </a:tr>
              <a:tr h="260012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Bank spaar 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€ 18.048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€ 13.564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289124"/>
                  </a:ext>
                </a:extLst>
              </a:tr>
              <a:tr h="278194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Tussenrekening nog te betalen 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€ 369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389639"/>
                  </a:ext>
                </a:extLst>
              </a:tr>
              <a:tr h="293583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Vooruitbetaald volgend schooljaar 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€ 7.179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€ 5.975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546361"/>
                  </a:ext>
                </a:extLst>
              </a:tr>
              <a:tr h="260012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Algemene Reserve 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€ 4.259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€ 4.609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706839"/>
                  </a:ext>
                </a:extLst>
              </a:tr>
              <a:tr h="260012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Reserve continue rooster 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€ 2.671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€ 2.671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440189"/>
                  </a:ext>
                </a:extLst>
              </a:tr>
              <a:tr h="260012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Reserve Schoolreis onderbouw 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€ 469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€ 469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34156"/>
                  </a:ext>
                </a:extLst>
              </a:tr>
              <a:tr h="260012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Reserve schoolreis middenbouw 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€ 2.038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€ 2.038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092756"/>
                  </a:ext>
                </a:extLst>
              </a:tr>
              <a:tr h="260012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Reserve schoolreis bovenbouw 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€ 2.000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€ 2.000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463721"/>
                  </a:ext>
                </a:extLst>
              </a:tr>
              <a:tr h="260012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Reserve muziek 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€ 1.683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€ 1.683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183534"/>
                  </a:ext>
                </a:extLst>
              </a:tr>
              <a:tr h="260012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Reserve Fancy fair 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€ 10.324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€ 10.275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615520"/>
                  </a:ext>
                </a:extLst>
              </a:tr>
              <a:tr h="260012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Reserve keuken 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€ 1.953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€ 827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696058"/>
                  </a:ext>
                </a:extLst>
              </a:tr>
              <a:tr h="260012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Reserve ouderbijdrage 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€ 266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€ 266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770371"/>
                  </a:ext>
                </a:extLst>
              </a:tr>
              <a:tr h="2753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Saldo 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€ 1.684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686759"/>
                  </a:ext>
                </a:extLst>
              </a:tr>
              <a:tr h="2753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Totaal </a:t>
                      </a:r>
                      <a:endParaRPr lang="nl-NL" sz="1200" b="1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€ 25.661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€ 25.661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€ 26.889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solidFill>
                            <a:srgbClr val="A26837"/>
                          </a:solidFill>
                          <a:effectLst/>
                          <a:latin typeface="Calibri" panose="020F0502020204030204" pitchFamily="34" charset="0"/>
                        </a:rPr>
                        <a:t>€ 26.889</a:t>
                      </a:r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200" b="0" i="0" u="none" strike="noStrike" dirty="0">
                        <a:solidFill>
                          <a:srgbClr val="A26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728964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CCF2B4C3-9D3B-457B-80B4-9E344593154E}"/>
              </a:ext>
            </a:extLst>
          </p:cNvPr>
          <p:cNvSpPr txBox="1"/>
          <p:nvPr/>
        </p:nvSpPr>
        <p:spPr>
          <a:xfrm>
            <a:off x="911424" y="6101183"/>
            <a:ext cx="727280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nl-NL" sz="1200" dirty="0"/>
              <a:t>Saldo boeken naar reserves :  € 880 Fancy fair en € 804 naar ouderbijdrage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K</a:t>
            </a:r>
            <a:r>
              <a:rPr dirty="0" err="1"/>
              <a:t>ascommissie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946688-561F-4D85-934D-C46BD7564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Decharge</a:t>
            </a:r>
            <a:r>
              <a:rPr lang="en-US" dirty="0"/>
              <a:t> </a:t>
            </a:r>
            <a:r>
              <a:rPr lang="en-US" dirty="0" err="1"/>
              <a:t>verlenen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bestuur</a:t>
            </a:r>
            <a:endParaRPr lang="en-US" dirty="0"/>
          </a:p>
          <a:p>
            <a:r>
              <a:rPr lang="en-US" dirty="0"/>
              <a:t>Wat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met de </a:t>
            </a:r>
            <a:r>
              <a:rPr lang="en-US" dirty="0" err="1"/>
              <a:t>gemiste</a:t>
            </a:r>
            <a:r>
              <a:rPr lang="en-US" dirty="0"/>
              <a:t> </a:t>
            </a:r>
            <a:r>
              <a:rPr lang="en-US" dirty="0" err="1"/>
              <a:t>inkomsten</a:t>
            </a:r>
            <a:endParaRPr lang="en-US" dirty="0"/>
          </a:p>
          <a:p>
            <a:r>
              <a:rPr lang="en-US" dirty="0" err="1"/>
              <a:t>Pinnen</a:t>
            </a:r>
            <a:r>
              <a:rPr lang="en-US" dirty="0"/>
              <a:t> </a:t>
            </a:r>
            <a:r>
              <a:rPr lang="en-US" dirty="0" err="1"/>
              <a:t>boodschappengeld</a:t>
            </a:r>
            <a:r>
              <a:rPr lang="en-US" dirty="0"/>
              <a:t> – </a:t>
            </a:r>
            <a:r>
              <a:rPr lang="en-US" dirty="0" err="1"/>
              <a:t>schenking</a:t>
            </a:r>
            <a:r>
              <a:rPr lang="en-US" dirty="0"/>
              <a:t> of </a:t>
            </a:r>
            <a:r>
              <a:rPr lang="en-US" dirty="0" err="1"/>
              <a:t>budgettering</a:t>
            </a:r>
            <a:endParaRPr lang="en-US" dirty="0"/>
          </a:p>
          <a:p>
            <a:r>
              <a:rPr lang="en-US" dirty="0" err="1"/>
              <a:t>Offerte</a:t>
            </a:r>
            <a:r>
              <a:rPr lang="en-US" dirty="0"/>
              <a:t> / </a:t>
            </a:r>
            <a:r>
              <a:rPr lang="en-US" dirty="0" err="1"/>
              <a:t>reservering</a:t>
            </a:r>
            <a:r>
              <a:rPr lang="en-US" dirty="0"/>
              <a:t> </a:t>
            </a:r>
            <a:r>
              <a:rPr lang="en-US" dirty="0" err="1"/>
              <a:t>schoolreis</a:t>
            </a:r>
            <a:r>
              <a:rPr lang="en-US" dirty="0"/>
              <a:t> op </a:t>
            </a:r>
            <a:r>
              <a:rPr lang="en-US" dirty="0" err="1"/>
              <a:t>naam</a:t>
            </a:r>
            <a:r>
              <a:rPr lang="en-US" dirty="0"/>
              <a:t> en </a:t>
            </a:r>
            <a:r>
              <a:rPr lang="en-US" dirty="0" err="1"/>
              <a:t>getekend</a:t>
            </a:r>
            <a:r>
              <a:rPr lang="en-US" dirty="0"/>
              <a:t> door de OR in </a:t>
            </a:r>
            <a:r>
              <a:rPr lang="en-US" dirty="0" err="1"/>
              <a:t>verband</a:t>
            </a:r>
            <a:r>
              <a:rPr lang="en-US" dirty="0"/>
              <a:t> met </a:t>
            </a:r>
            <a:r>
              <a:rPr lang="en-US" dirty="0" err="1"/>
              <a:t>verzekering</a:t>
            </a:r>
            <a:r>
              <a:rPr lang="en-US" dirty="0"/>
              <a:t> en </a:t>
            </a:r>
            <a:r>
              <a:rPr lang="en-US" dirty="0" err="1"/>
              <a:t>garant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 van </a:t>
            </a:r>
            <a:r>
              <a:rPr lang="en-US" dirty="0" err="1"/>
              <a:t>betaling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098F-1304-41D1-9D07-6EF206B9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Medezeggenschapsraad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9116B-C0B3-4FE3-A46C-72E425077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Aandachtspunten (uit de presentatie van vorig jaar)</a:t>
            </a:r>
          </a:p>
          <a:p>
            <a:pPr lvl="1"/>
            <a:r>
              <a:rPr lang="nl-NL" dirty="0"/>
              <a:t>begroting en formatie</a:t>
            </a:r>
          </a:p>
          <a:p>
            <a:pPr lvl="1"/>
            <a:r>
              <a:rPr lang="nl-NL" dirty="0"/>
              <a:t>samenwerken met Hans</a:t>
            </a:r>
          </a:p>
          <a:p>
            <a:pPr lvl="1"/>
            <a:r>
              <a:rPr lang="nl-NL" dirty="0"/>
              <a:t>werkdruk</a:t>
            </a:r>
          </a:p>
          <a:p>
            <a:pPr lvl="1"/>
            <a:r>
              <a:rPr lang="nl-NL" dirty="0"/>
              <a:t>nieuw MR lid</a:t>
            </a:r>
          </a:p>
          <a:p>
            <a:pPr lvl="1"/>
            <a:r>
              <a:rPr lang="nl-NL" sz="2400" dirty="0"/>
              <a:t>Wat we ook nog deden</a:t>
            </a:r>
          </a:p>
          <a:p>
            <a:pPr lvl="1"/>
            <a:r>
              <a:rPr lang="nl-NL" dirty="0"/>
              <a:t>Samenwerking met de or</a:t>
            </a:r>
          </a:p>
          <a:p>
            <a:pPr lvl="1"/>
            <a:r>
              <a:rPr lang="nl-NL" dirty="0"/>
              <a:t>Professionalisering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4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C114-79CE-4E84-968E-B0064504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Begroting</a:t>
            </a:r>
            <a:r>
              <a:rPr lang="en-US" dirty="0"/>
              <a:t> &amp; </a:t>
            </a:r>
            <a:r>
              <a:rPr lang="en-US" dirty="0" err="1"/>
              <a:t>formatie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6E9A9-1CAA-41F4-B9BC-DB4AB7B62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PMR heeft instemmingsbevoegdheid op de</a:t>
            </a:r>
            <a:br>
              <a:rPr lang="nl-NL" dirty="0"/>
            </a:br>
            <a:r>
              <a:rPr lang="nl-NL" dirty="0"/>
              <a:t>“vaststelling van de samenstelling van de formatie”</a:t>
            </a:r>
          </a:p>
          <a:p>
            <a:r>
              <a:rPr lang="nl-NL" dirty="0"/>
              <a:t>Verschil “formatie” en “bezetting”</a:t>
            </a:r>
          </a:p>
          <a:p>
            <a:r>
              <a:rPr lang="nl-NL" b="1" dirty="0"/>
              <a:t>Regel: </a:t>
            </a:r>
            <a:r>
              <a:rPr lang="nl-NL" dirty="0"/>
              <a:t>bezetting volgt formatie</a:t>
            </a:r>
          </a:p>
          <a:p>
            <a:r>
              <a:rPr lang="nl-NL" b="1" i="1" dirty="0"/>
              <a:t>Praktijk: </a:t>
            </a:r>
          </a:p>
          <a:p>
            <a:pPr lvl="1"/>
            <a:r>
              <a:rPr lang="nl-NL" i="1" dirty="0"/>
              <a:t>Formatie </a:t>
            </a:r>
          </a:p>
          <a:p>
            <a:pPr lvl="1"/>
            <a:r>
              <a:rPr lang="nl-NL" i="1" dirty="0"/>
              <a:t>Bezetting</a:t>
            </a:r>
            <a:endParaRPr lang="nl-NL" dirty="0"/>
          </a:p>
        </p:txBody>
      </p:sp>
      <p:sp>
        <p:nvSpPr>
          <p:cNvPr id="4" name="Gekromde pijl links 6">
            <a:extLst>
              <a:ext uri="{FF2B5EF4-FFF2-40B4-BE49-F238E27FC236}">
                <a16:creationId xmlns:a16="http://schemas.microsoft.com/office/drawing/2014/main" id="{D25075B4-38D5-4ABE-AEFC-DA644ADB01C8}"/>
              </a:ext>
            </a:extLst>
          </p:cNvPr>
          <p:cNvSpPr/>
          <p:nvPr/>
        </p:nvSpPr>
        <p:spPr>
          <a:xfrm flipH="1" flipV="1">
            <a:off x="767408" y="4562468"/>
            <a:ext cx="677892" cy="71013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Gekromde pijl links 5">
            <a:extLst>
              <a:ext uri="{FF2B5EF4-FFF2-40B4-BE49-F238E27FC236}">
                <a16:creationId xmlns:a16="http://schemas.microsoft.com/office/drawing/2014/main" id="{C271106F-F9A7-4A89-BA12-B697FF15AFA4}"/>
              </a:ext>
            </a:extLst>
          </p:cNvPr>
          <p:cNvSpPr/>
          <p:nvPr/>
        </p:nvSpPr>
        <p:spPr>
          <a:xfrm>
            <a:off x="3367268" y="4653136"/>
            <a:ext cx="731520" cy="72934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9C8163-1932-4A97-A7D1-2C34ECD05415}"/>
              </a:ext>
            </a:extLst>
          </p:cNvPr>
          <p:cNvSpPr/>
          <p:nvPr/>
        </p:nvSpPr>
        <p:spPr>
          <a:xfrm>
            <a:off x="983432" y="5560333"/>
            <a:ext cx="10058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i="1" dirty="0"/>
              <a:t>Samen met GMR en directie op weg naar een transparanter proces</a:t>
            </a:r>
          </a:p>
        </p:txBody>
      </p:sp>
    </p:spTree>
    <p:extLst>
      <p:ext uri="{BB962C8B-B14F-4D97-AF65-F5344CB8AC3E}">
        <p14:creationId xmlns:p14="http://schemas.microsoft.com/office/powerpoint/2010/main" val="7049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Agenda</a:t>
            </a:r>
          </a:p>
        </p:txBody>
      </p:sp>
      <p:sp>
        <p:nvSpPr>
          <p:cNvPr id="278" name="Tijdelijke aanduiding voor inhoud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Welkom</a:t>
            </a:r>
          </a:p>
          <a:p>
            <a:r>
              <a:rPr dirty="0" err="1"/>
              <a:t>Marjon</a:t>
            </a:r>
            <a:r>
              <a:rPr dirty="0"/>
              <a:t> </a:t>
            </a:r>
            <a:r>
              <a:rPr dirty="0" err="1"/>
              <a:t>Clarijs</a:t>
            </a:r>
            <a:r>
              <a:rPr dirty="0"/>
              <a:t> - </a:t>
            </a:r>
            <a:r>
              <a:rPr dirty="0" err="1"/>
              <a:t>Jenaplan</a:t>
            </a:r>
            <a:r>
              <a:rPr lang="en-US" dirty="0" err="1"/>
              <a:t>adviseur</a:t>
            </a:r>
            <a:endParaRPr dirty="0"/>
          </a:p>
          <a:p>
            <a:r>
              <a:rPr dirty="0" err="1"/>
              <a:t>Pauze</a:t>
            </a:r>
            <a:endParaRPr dirty="0"/>
          </a:p>
          <a:p>
            <a:r>
              <a:rPr dirty="0" err="1"/>
              <a:t>Jaarverslagen</a:t>
            </a:r>
            <a:r>
              <a:rPr dirty="0"/>
              <a:t> </a:t>
            </a:r>
            <a:r>
              <a:rPr dirty="0" err="1"/>
              <a:t>schooljaar</a:t>
            </a:r>
            <a:r>
              <a:rPr dirty="0"/>
              <a:t> 2017/18</a:t>
            </a:r>
          </a:p>
          <a:p>
            <a:pPr marL="740663" lvl="1" indent="-283463">
              <a:spcBef>
                <a:spcPts val="1200"/>
              </a:spcBef>
              <a:defRPr sz="2000"/>
            </a:pPr>
            <a:r>
              <a:rPr dirty="0" err="1"/>
              <a:t>Ouderraad</a:t>
            </a:r>
            <a:endParaRPr dirty="0"/>
          </a:p>
          <a:p>
            <a:pPr marL="740663" lvl="1" indent="-283463">
              <a:spcBef>
                <a:spcPts val="1200"/>
              </a:spcBef>
              <a:defRPr sz="2000"/>
            </a:pPr>
            <a:r>
              <a:rPr dirty="0" err="1"/>
              <a:t>Medezeggenschapsraad</a:t>
            </a:r>
            <a:endParaRPr dirty="0"/>
          </a:p>
          <a:p>
            <a:pPr marL="740663" lvl="1" indent="-283463">
              <a:spcBef>
                <a:spcPts val="1200"/>
              </a:spcBef>
              <a:defRPr sz="2000"/>
            </a:pPr>
            <a:r>
              <a:rPr dirty="0" err="1"/>
              <a:t>Vrienden</a:t>
            </a:r>
            <a:r>
              <a:rPr dirty="0"/>
              <a:t> van De </a:t>
            </a:r>
            <a:r>
              <a:rPr dirty="0" err="1"/>
              <a:t>KeerKring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2975-4085-4B72-871B-1508A8D4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Werkdruk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17394-D094-4E97-9B41-7D0ADDF77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Ziekteverzuim en werkdruk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Werkdrukgelden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err="1"/>
              <a:t>Pmr</a:t>
            </a:r>
            <a:r>
              <a:rPr lang="nl-NL" sz="2800" dirty="0"/>
              <a:t> stemt in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24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BD44-4472-407B-B335-09998241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Nieuwe</a:t>
            </a:r>
            <a:r>
              <a:rPr lang="en-US" dirty="0"/>
              <a:t> MR </a:t>
            </a:r>
            <a:r>
              <a:rPr lang="en-US" dirty="0" err="1"/>
              <a:t>leden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4DE28-C6B7-442C-9F69-DB07043FB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Ouder geleding (OMR)</a:t>
            </a:r>
          </a:p>
          <a:p>
            <a:pPr lvl="1"/>
            <a:r>
              <a:rPr lang="nl-NL" dirty="0" err="1"/>
              <a:t>Masja</a:t>
            </a:r>
            <a:r>
              <a:rPr lang="nl-NL" dirty="0"/>
              <a:t> Meijer (voorzitter)</a:t>
            </a:r>
          </a:p>
          <a:p>
            <a:pPr lvl="1"/>
            <a:r>
              <a:rPr lang="nl-NL" dirty="0"/>
              <a:t>Peter </a:t>
            </a:r>
            <a:r>
              <a:rPr lang="nl-NL" dirty="0" err="1"/>
              <a:t>Fekkes</a:t>
            </a:r>
            <a:r>
              <a:rPr lang="nl-NL" dirty="0"/>
              <a:t>&gt;&gt;&gt;Rutger Stutvoet</a:t>
            </a:r>
          </a:p>
          <a:p>
            <a:pPr lvl="1"/>
            <a:r>
              <a:rPr lang="nl-NL" dirty="0"/>
              <a:t>Patrick Hand&gt;&gt;&gt;Ralph Couwenberg</a:t>
            </a:r>
          </a:p>
          <a:p>
            <a:r>
              <a:rPr lang="nl-NL" dirty="0"/>
              <a:t>Team geleding (PMR)	</a:t>
            </a:r>
          </a:p>
          <a:p>
            <a:pPr lvl="1"/>
            <a:r>
              <a:rPr lang="nl-NL" dirty="0"/>
              <a:t>Mireille de Groot</a:t>
            </a:r>
          </a:p>
          <a:p>
            <a:pPr lvl="1"/>
            <a:r>
              <a:rPr lang="nl-NL" dirty="0" err="1"/>
              <a:t>Tettie</a:t>
            </a:r>
            <a:r>
              <a:rPr lang="nl-NL" dirty="0"/>
              <a:t> </a:t>
            </a:r>
            <a:r>
              <a:rPr lang="nl-NL" dirty="0" err="1"/>
              <a:t>Bokma</a:t>
            </a:r>
            <a:endParaRPr lang="nl-NL" dirty="0"/>
          </a:p>
          <a:p>
            <a:pPr lvl="1"/>
            <a:r>
              <a:rPr lang="nl-NL" dirty="0" err="1"/>
              <a:t>Bastienne</a:t>
            </a:r>
            <a:r>
              <a:rPr lang="nl-NL" dirty="0"/>
              <a:t> Bijl (secretaris)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103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2292-A061-465F-9089-0A76F67A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Samenwerken</a:t>
            </a:r>
            <a:r>
              <a:rPr lang="en-US" dirty="0"/>
              <a:t> met de OR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21BD0-8CD6-4623-8DFB-2CF336357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Oudergeleding MR is afvaardiging van de OR vereniging</a:t>
            </a:r>
          </a:p>
          <a:p>
            <a:r>
              <a:rPr lang="nl-NL" dirty="0"/>
              <a:t>Samen de “verkiezing” van nieuwe leden georganiseerd.</a:t>
            </a:r>
          </a:p>
          <a:p>
            <a:endParaRPr lang="nl-NL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12A43D5B-459C-4CCF-A5A9-EC4B72622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03" y="3033915"/>
            <a:ext cx="2233998" cy="2978663"/>
          </a:xfrm>
          <a:prstGeom prst="rect">
            <a:avLst/>
          </a:prstGeom>
        </p:spPr>
      </p:pic>
      <p:pic>
        <p:nvPicPr>
          <p:cNvPr id="5" name="Afbeelding 6">
            <a:extLst>
              <a:ext uri="{FF2B5EF4-FFF2-40B4-BE49-F238E27FC236}">
                <a16:creationId xmlns:a16="http://schemas.microsoft.com/office/drawing/2014/main" id="{83450B8D-3C38-4519-8613-344DEB9C2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57" y="3024787"/>
            <a:ext cx="2233998" cy="2978663"/>
          </a:xfrm>
          <a:prstGeom prst="rect">
            <a:avLst/>
          </a:prstGeom>
        </p:spPr>
      </p:pic>
      <p:pic>
        <p:nvPicPr>
          <p:cNvPr id="6" name="Afbeelding 8">
            <a:extLst>
              <a:ext uri="{FF2B5EF4-FFF2-40B4-BE49-F238E27FC236}">
                <a16:creationId xmlns:a16="http://schemas.microsoft.com/office/drawing/2014/main" id="{58CF9339-BF71-4950-80D8-CAF994AB8F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996951"/>
            <a:ext cx="2254874" cy="300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0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3E0F-5A11-45BE-A821-15DB3B7B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 slot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E340B-C1F7-4877-A026-667964DDC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Professionalisering</a:t>
            </a:r>
          </a:p>
          <a:p>
            <a:pPr lvl="1"/>
            <a:r>
              <a:rPr lang="nl-NL" dirty="0"/>
              <a:t>Training</a:t>
            </a:r>
          </a:p>
          <a:p>
            <a:pPr lvl="1"/>
            <a:r>
              <a:rPr lang="nl-NL" dirty="0"/>
              <a:t>Jaaragenda </a:t>
            </a:r>
          </a:p>
          <a:p>
            <a:pPr lvl="1"/>
            <a:r>
              <a:rPr lang="nl-NL" dirty="0"/>
              <a:t>Opfrissen van protocollen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Aandachtspunten voor het komende jaar</a:t>
            </a:r>
          </a:p>
          <a:p>
            <a:pPr lvl="1"/>
            <a:r>
              <a:rPr lang="nl-NL" dirty="0"/>
              <a:t>Begroting en formatie</a:t>
            </a:r>
          </a:p>
          <a:p>
            <a:pPr lvl="1"/>
            <a:r>
              <a:rPr lang="nl-NL" dirty="0"/>
              <a:t>Werkdruk gelden</a:t>
            </a:r>
          </a:p>
          <a:p>
            <a:pPr lvl="1"/>
            <a:r>
              <a:rPr lang="nl-NL" dirty="0"/>
              <a:t>Protocol veiligheid</a:t>
            </a:r>
          </a:p>
        </p:txBody>
      </p:sp>
    </p:spTree>
    <p:extLst>
      <p:ext uri="{BB962C8B-B14F-4D97-AF65-F5344CB8AC3E}">
        <p14:creationId xmlns:p14="http://schemas.microsoft.com/office/powerpoint/2010/main" val="17346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B409E-B5E1-496F-AA7E-108DABBE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Vrienden</a:t>
            </a:r>
            <a:r>
              <a:rPr lang="en-US" dirty="0"/>
              <a:t> van De </a:t>
            </a:r>
            <a:r>
              <a:rPr lang="en-US" dirty="0" err="1"/>
              <a:t>Keerkring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812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itel 1"/>
          <p:cNvSpPr txBox="1">
            <a:spLocks noGrp="1"/>
          </p:cNvSpPr>
          <p:nvPr>
            <p:ph type="title"/>
          </p:nvPr>
        </p:nvSpPr>
        <p:spPr>
          <a:xfrm>
            <a:off x="2335659" y="2940050"/>
            <a:ext cx="7190433" cy="977900"/>
          </a:xfrm>
          <a:prstGeom prst="rect">
            <a:avLst/>
          </a:prstGeom>
        </p:spPr>
        <p:txBody>
          <a:bodyPr/>
          <a:lstStyle/>
          <a:p>
            <a:r>
              <a:t>Bedankt voor jullie aandacht!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E4957-B793-447A-BECC-67945216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Marjon</a:t>
            </a:r>
            <a:r>
              <a:rPr lang="en-US" dirty="0"/>
              <a:t> </a:t>
            </a:r>
            <a:r>
              <a:rPr lang="en-US" dirty="0" err="1"/>
              <a:t>Clarijs</a:t>
            </a:r>
            <a:r>
              <a:rPr lang="en-US" dirty="0"/>
              <a:t> - </a:t>
            </a:r>
            <a:r>
              <a:rPr lang="en-US" dirty="0" err="1"/>
              <a:t>Jenaplanadviseur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30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el 1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956303" cy="825500"/>
          </a:xfrm>
          <a:prstGeom prst="rect">
            <a:avLst/>
          </a:prstGeom>
        </p:spPr>
        <p:txBody>
          <a:bodyPr/>
          <a:lstStyle/>
          <a:p>
            <a:r>
              <a:t>Welkom - Nienke</a:t>
            </a:r>
          </a:p>
        </p:txBody>
      </p:sp>
      <p:sp>
        <p:nvSpPr>
          <p:cNvPr id="281" name="Tijdelijke aanduiding voor inhoud 4"/>
          <p:cNvSpPr txBox="1">
            <a:spLocks noGrp="1"/>
          </p:cNvSpPr>
          <p:nvPr>
            <p:ph type="body" idx="1"/>
          </p:nvPr>
        </p:nvSpPr>
        <p:spPr>
          <a:xfrm>
            <a:off x="952500" y="1651000"/>
            <a:ext cx="10058400" cy="4229100"/>
          </a:xfrm>
          <a:prstGeom prst="rect">
            <a:avLst/>
          </a:prstGeom>
        </p:spPr>
        <p:txBody>
          <a:bodyPr/>
          <a:lstStyle/>
          <a:p>
            <a:pPr marL="0" indent="0" defTabSz="822959">
              <a:spcBef>
                <a:spcPts val="1300"/>
              </a:spcBef>
              <a:buSzTx/>
              <a:buNone/>
              <a:defRPr sz="2250"/>
            </a:pPr>
            <a:r>
              <a:rPr dirty="0"/>
              <a:t>Wat </a:t>
            </a:r>
            <a:r>
              <a:rPr dirty="0" err="1"/>
              <a:t>doet</a:t>
            </a:r>
            <a:r>
              <a:rPr dirty="0"/>
              <a:t> de </a:t>
            </a:r>
            <a:r>
              <a:rPr dirty="0" err="1"/>
              <a:t>Ouderraad</a:t>
            </a:r>
            <a:r>
              <a:rPr dirty="0"/>
              <a:t> </a:t>
            </a:r>
            <a:r>
              <a:rPr dirty="0" err="1"/>
              <a:t>ook</a:t>
            </a:r>
            <a:r>
              <a:rPr dirty="0"/>
              <a:t> </a:t>
            </a:r>
            <a:r>
              <a:rPr dirty="0" err="1"/>
              <a:t>alweer</a:t>
            </a:r>
            <a:r>
              <a:rPr dirty="0"/>
              <a:t>? De </a:t>
            </a:r>
            <a:r>
              <a:rPr dirty="0" err="1"/>
              <a:t>vereniging</a:t>
            </a:r>
            <a:r>
              <a:rPr dirty="0"/>
              <a:t> </a:t>
            </a:r>
            <a:r>
              <a:rPr dirty="0" err="1"/>
              <a:t>zet</a:t>
            </a:r>
            <a:r>
              <a:rPr dirty="0"/>
              <a:t> </a:t>
            </a:r>
            <a:r>
              <a:rPr dirty="0" err="1"/>
              <a:t>zich</a:t>
            </a:r>
            <a:r>
              <a:rPr dirty="0"/>
              <a:t> in om:</a:t>
            </a:r>
          </a:p>
          <a:p>
            <a:pPr marL="243147" indent="-243147" defTabSz="822959">
              <a:spcBef>
                <a:spcPts val="1300"/>
              </a:spcBef>
              <a:defRPr sz="2250"/>
            </a:pPr>
            <a:r>
              <a:rPr dirty="0"/>
              <a:t>de </a:t>
            </a:r>
            <a:r>
              <a:rPr dirty="0" err="1"/>
              <a:t>betrokkenheid</a:t>
            </a:r>
            <a:r>
              <a:rPr dirty="0"/>
              <a:t> van de </a:t>
            </a:r>
            <a:r>
              <a:rPr dirty="0" err="1"/>
              <a:t>ouders</a:t>
            </a:r>
            <a:r>
              <a:rPr dirty="0"/>
              <a:t> </a:t>
            </a:r>
            <a:r>
              <a:rPr dirty="0" err="1"/>
              <a:t>bij</a:t>
            </a:r>
            <a:r>
              <a:rPr dirty="0"/>
              <a:t> de school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stimuleren</a:t>
            </a:r>
            <a:r>
              <a:rPr dirty="0"/>
              <a:t>;</a:t>
            </a:r>
          </a:p>
          <a:p>
            <a:pPr marL="243147" indent="-243147" defTabSz="822959">
              <a:spcBef>
                <a:spcPts val="1300"/>
              </a:spcBef>
              <a:defRPr sz="2250"/>
            </a:pPr>
            <a:r>
              <a:rPr dirty="0"/>
              <a:t>de </a:t>
            </a:r>
            <a:r>
              <a:rPr dirty="0" err="1"/>
              <a:t>samenwerking</a:t>
            </a:r>
            <a:r>
              <a:rPr dirty="0"/>
              <a:t> </a:t>
            </a:r>
            <a:r>
              <a:rPr dirty="0" err="1"/>
              <a:t>tussen</a:t>
            </a:r>
            <a:r>
              <a:rPr dirty="0"/>
              <a:t> de </a:t>
            </a:r>
            <a:r>
              <a:rPr dirty="0" err="1"/>
              <a:t>ouders</a:t>
            </a:r>
            <a:r>
              <a:rPr dirty="0"/>
              <a:t>, het </a:t>
            </a:r>
            <a:r>
              <a:rPr dirty="0" err="1"/>
              <a:t>schoolteam</a:t>
            </a:r>
            <a:r>
              <a:rPr dirty="0"/>
              <a:t>, de </a:t>
            </a:r>
            <a:r>
              <a:rPr dirty="0" err="1"/>
              <a:t>medezeggenschapsraad</a:t>
            </a:r>
            <a:r>
              <a:rPr dirty="0"/>
              <a:t> (</a:t>
            </a:r>
            <a:r>
              <a:rPr dirty="0" err="1"/>
              <a:t>MzR</a:t>
            </a:r>
            <a:r>
              <a:rPr dirty="0"/>
              <a:t>) en het </a:t>
            </a:r>
            <a:r>
              <a:rPr dirty="0" err="1"/>
              <a:t>bevoegde</a:t>
            </a:r>
            <a:r>
              <a:rPr dirty="0"/>
              <a:t> </a:t>
            </a:r>
            <a:r>
              <a:rPr dirty="0" err="1"/>
              <a:t>gezag</a:t>
            </a:r>
            <a:r>
              <a:rPr dirty="0"/>
              <a:t> </a:t>
            </a:r>
            <a:r>
              <a:rPr dirty="0" err="1"/>
              <a:t>binnen</a:t>
            </a:r>
            <a:r>
              <a:rPr dirty="0"/>
              <a:t> de </a:t>
            </a:r>
            <a:r>
              <a:rPr dirty="0" err="1"/>
              <a:t>Keerkring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bevorderen</a:t>
            </a:r>
            <a:r>
              <a:rPr dirty="0"/>
              <a:t>;</a:t>
            </a:r>
          </a:p>
          <a:p>
            <a:pPr marL="243147" indent="-243147" defTabSz="822959">
              <a:spcBef>
                <a:spcPts val="1300"/>
              </a:spcBef>
              <a:defRPr sz="2250"/>
            </a:pP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bijdrage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leveren</a:t>
            </a:r>
            <a:r>
              <a:rPr dirty="0"/>
              <a:t> </a:t>
            </a:r>
            <a:r>
              <a:rPr dirty="0" err="1"/>
              <a:t>aan</a:t>
            </a:r>
            <a:r>
              <a:rPr dirty="0"/>
              <a:t> het </a:t>
            </a:r>
            <a:r>
              <a:rPr dirty="0" err="1"/>
              <a:t>welzijn</a:t>
            </a:r>
            <a:r>
              <a:rPr dirty="0"/>
              <a:t> van 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leerlingen</a:t>
            </a:r>
            <a:r>
              <a:rPr dirty="0"/>
              <a:t> en de </a:t>
            </a:r>
            <a:r>
              <a:rPr dirty="0" err="1"/>
              <a:t>verdere</a:t>
            </a:r>
            <a:r>
              <a:rPr dirty="0"/>
              <a:t> </a:t>
            </a:r>
            <a:r>
              <a:rPr dirty="0" err="1"/>
              <a:t>ontwikkeling</a:t>
            </a:r>
            <a:r>
              <a:rPr dirty="0"/>
              <a:t> van het </a:t>
            </a:r>
            <a:r>
              <a:rPr dirty="0" err="1"/>
              <a:t>Jenaplan</a:t>
            </a:r>
            <a:r>
              <a:rPr dirty="0"/>
              <a:t> </a:t>
            </a:r>
            <a:r>
              <a:rPr dirty="0" err="1"/>
              <a:t>onderwijs</a:t>
            </a:r>
            <a:r>
              <a:rPr dirty="0"/>
              <a:t> op de </a:t>
            </a:r>
            <a:r>
              <a:rPr dirty="0" err="1"/>
              <a:t>KeerKring</a:t>
            </a:r>
            <a:r>
              <a:rPr dirty="0"/>
              <a:t> door </a:t>
            </a:r>
            <a:r>
              <a:rPr dirty="0" err="1"/>
              <a:t>samen</a:t>
            </a:r>
            <a:r>
              <a:rPr dirty="0"/>
              <a:t> met het </a:t>
            </a:r>
            <a:r>
              <a:rPr dirty="0" err="1"/>
              <a:t>schoolteam</a:t>
            </a:r>
            <a:r>
              <a:rPr dirty="0"/>
              <a:t> (</a:t>
            </a:r>
            <a:r>
              <a:rPr dirty="0" err="1"/>
              <a:t>aanvullende</a:t>
            </a:r>
            <a:r>
              <a:rPr dirty="0"/>
              <a:t>) </a:t>
            </a:r>
            <a:r>
              <a:rPr dirty="0" err="1"/>
              <a:t>activiteiten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organiseren</a:t>
            </a:r>
            <a:r>
              <a:rPr dirty="0"/>
              <a:t> en </a:t>
            </a:r>
            <a:r>
              <a:rPr dirty="0" err="1"/>
              <a:t>soms</a:t>
            </a:r>
            <a:r>
              <a:rPr lang="nl-NL" dirty="0"/>
              <a:t> (deels)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financieren</a:t>
            </a:r>
            <a:r>
              <a:rPr dirty="0"/>
              <a:t>;</a:t>
            </a:r>
          </a:p>
          <a:p>
            <a:pPr marL="243147" indent="-243147" defTabSz="822959">
              <a:spcBef>
                <a:spcPts val="1300"/>
              </a:spcBef>
              <a:defRPr sz="2250"/>
            </a:pPr>
            <a:r>
              <a:rPr dirty="0"/>
              <a:t>de </a:t>
            </a:r>
            <a:r>
              <a:rPr dirty="0" err="1"/>
              <a:t>jaarlijkse</a:t>
            </a:r>
            <a:r>
              <a:rPr dirty="0"/>
              <a:t> </a:t>
            </a:r>
            <a:r>
              <a:rPr dirty="0" err="1"/>
              <a:t>vrijwillige</a:t>
            </a:r>
            <a:r>
              <a:rPr dirty="0"/>
              <a:t> </a:t>
            </a:r>
            <a:r>
              <a:rPr dirty="0" err="1"/>
              <a:t>ouderbijdrage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beheren</a:t>
            </a:r>
            <a:r>
              <a:rPr dirty="0"/>
              <a:t>, </a:t>
            </a:r>
            <a:r>
              <a:rPr dirty="0" err="1"/>
              <a:t>hiermee</a:t>
            </a:r>
            <a:r>
              <a:rPr dirty="0"/>
              <a:t> </a:t>
            </a:r>
            <a:r>
              <a:rPr dirty="0" err="1"/>
              <a:t>wordt</a:t>
            </a:r>
            <a:r>
              <a:rPr dirty="0"/>
              <a:t> </a:t>
            </a:r>
            <a:r>
              <a:rPr dirty="0" err="1"/>
              <a:t>onder</a:t>
            </a:r>
            <a:r>
              <a:rPr dirty="0"/>
              <a:t> </a:t>
            </a:r>
            <a:r>
              <a:rPr dirty="0" err="1"/>
              <a:t>andere</a:t>
            </a:r>
            <a:r>
              <a:rPr dirty="0"/>
              <a:t> de </a:t>
            </a:r>
            <a:r>
              <a:rPr dirty="0" err="1"/>
              <a:t>schoolreis</a:t>
            </a:r>
            <a:r>
              <a:rPr dirty="0"/>
              <a:t> </a:t>
            </a:r>
            <a:r>
              <a:rPr dirty="0" err="1"/>
              <a:t>gefinancierd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el 1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10058403" cy="825500"/>
          </a:xfrm>
          <a:prstGeom prst="rect">
            <a:avLst/>
          </a:prstGeom>
        </p:spPr>
        <p:txBody>
          <a:bodyPr/>
          <a:lstStyle/>
          <a:p>
            <a:r>
              <a:t>Ouderraad</a:t>
            </a:r>
          </a:p>
        </p:txBody>
      </p:sp>
      <p:sp>
        <p:nvSpPr>
          <p:cNvPr id="284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635000" y="1651000"/>
            <a:ext cx="10058400" cy="4229100"/>
          </a:xfrm>
          <a:prstGeom prst="rect">
            <a:avLst/>
          </a:prstGeom>
        </p:spPr>
        <p:txBody>
          <a:bodyPr/>
          <a:lstStyle/>
          <a:p>
            <a:r>
              <a:t>Wie zitten er in de ouderraad?</a:t>
            </a:r>
          </a:p>
          <a:p>
            <a:r>
              <a:t>Houdt openbare vergaderingen waarin ouders mogen deelnemen, data zijn terug te vinden in de agenda op de site.</a:t>
            </a:r>
          </a:p>
          <a:p>
            <a:r>
              <a:t>De notulen en agenda zijn terug te vinden op de site.</a:t>
            </a:r>
          </a:p>
          <a:p>
            <a:r>
              <a:t>Als je één of meerdere kinderen op de Keerkring hebt, én je een ouderbijdrage betaalt, ben je lid van deze vereniging.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el 1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10058403" cy="825500"/>
          </a:xfrm>
          <a:prstGeom prst="rect">
            <a:avLst/>
          </a:prstGeom>
        </p:spPr>
        <p:txBody>
          <a:bodyPr/>
          <a:lstStyle/>
          <a:p>
            <a:r>
              <a:t>Schoolbibliotheek - Annette</a:t>
            </a:r>
          </a:p>
        </p:txBody>
      </p:sp>
      <p:sp>
        <p:nvSpPr>
          <p:cNvPr id="287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635000" y="1651000"/>
            <a:ext cx="100584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Dagelijks helpt een vaste groep enthousiaste ouders in de schoolbibliotheek.</a:t>
            </a:r>
          </a:p>
          <a:p>
            <a:r>
              <a:rPr lang="nl-NL" dirty="0"/>
              <a:t>Nieuwe boeken aangekocht van opbrengst boekenmarkt.</a:t>
            </a:r>
          </a:p>
          <a:p>
            <a:r>
              <a:rPr lang="nl-NL" dirty="0"/>
              <a:t>Benieuwd wat we doen?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200" i="1" dirty="0"/>
              <a:t>Interesse om ook te helpen in de Schoolbieb? Je bent welkom om een keer mee te draaien!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el 1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10058403" cy="825500"/>
          </a:xfrm>
          <a:prstGeom prst="rect">
            <a:avLst/>
          </a:prstGeom>
        </p:spPr>
        <p:txBody>
          <a:bodyPr/>
          <a:lstStyle/>
          <a:p>
            <a:r>
              <a:t>Fancy Fair - Debby</a:t>
            </a:r>
          </a:p>
        </p:txBody>
      </p:sp>
      <p:sp>
        <p:nvSpPr>
          <p:cNvPr id="290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635000" y="1651000"/>
            <a:ext cx="10058400" cy="45447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Nieuwe leden en voorzitter</a:t>
            </a:r>
          </a:p>
          <a:p>
            <a:r>
              <a:rPr lang="nl-NL" dirty="0"/>
              <a:t>Vernieuwde aanpak</a:t>
            </a:r>
          </a:p>
          <a:p>
            <a:pPr lvl="1"/>
            <a:r>
              <a:rPr lang="nl-NL" dirty="0"/>
              <a:t>Datum</a:t>
            </a:r>
          </a:p>
          <a:p>
            <a:pPr lvl="1"/>
            <a:r>
              <a:rPr lang="nl-NL" dirty="0"/>
              <a:t>Doelstelling</a:t>
            </a:r>
          </a:p>
          <a:p>
            <a:pPr lvl="1"/>
            <a:r>
              <a:rPr lang="nl-NL" dirty="0"/>
              <a:t>Structureren</a:t>
            </a:r>
          </a:p>
          <a:p>
            <a:pPr lvl="1"/>
            <a:r>
              <a:rPr lang="en-US" dirty="0"/>
              <a:t>E</a:t>
            </a:r>
            <a:r>
              <a:rPr lang="nl-NL" dirty="0"/>
              <a:t>valuatie</a:t>
            </a:r>
          </a:p>
          <a:p>
            <a:pPr lvl="1"/>
            <a:r>
              <a:rPr lang="en-US" dirty="0"/>
              <a:t>N</a:t>
            </a:r>
            <a:r>
              <a:rPr lang="nl-NL" dirty="0" err="1"/>
              <a:t>ieuwe</a:t>
            </a:r>
            <a:r>
              <a:rPr lang="nl-NL" dirty="0"/>
              <a:t> leden</a:t>
            </a:r>
          </a:p>
          <a:p>
            <a:pPr marL="319941" indent="-319941" defTabSz="576072">
              <a:spcBef>
                <a:spcPts val="900"/>
              </a:spcBef>
              <a:defRPr sz="1575"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FBF0-14C3-4B6C-9F76-BEE5B4FC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Donatie ‘Goede Doel’</a:t>
            </a:r>
          </a:p>
        </p:txBody>
      </p:sp>
      <p:pic>
        <p:nvPicPr>
          <p:cNvPr id="4" name="Afbeelding 1" descr="../../../../../../../Desktop/IMG_">
            <a:extLst>
              <a:ext uri="{FF2B5EF4-FFF2-40B4-BE49-F238E27FC236}">
                <a16:creationId xmlns:a16="http://schemas.microsoft.com/office/drawing/2014/main" id="{25B3E8FF-E664-4179-B5C0-E879B3FB85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1508584"/>
            <a:ext cx="5747385" cy="431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E5C96-D5A4-472A-95EC-B1F310F2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Spel</a:t>
            </a:r>
            <a:r>
              <a:rPr lang="en-US" dirty="0"/>
              <a:t> - Saskia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92867-0521-4AC5-B7F2-64EBDBE1F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Schaken</a:t>
            </a:r>
            <a:endParaRPr lang="en-US" dirty="0"/>
          </a:p>
          <a:p>
            <a:r>
              <a:rPr lang="en-US" dirty="0" err="1"/>
              <a:t>Voetbal</a:t>
            </a:r>
            <a:endParaRPr lang="en-US" dirty="0"/>
          </a:p>
          <a:p>
            <a:r>
              <a:rPr lang="en-US" dirty="0" err="1"/>
              <a:t>Streetdance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90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 16x9">
      <a:dk1>
        <a:srgbClr val="85909A"/>
      </a:dk1>
      <a:lt1>
        <a:srgbClr val="9A5315"/>
      </a:lt1>
      <a:dk2>
        <a:srgbClr val="A7A7A7"/>
      </a:dk2>
      <a:lt2>
        <a:srgbClr val="535353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0000FF"/>
      </a:hlink>
      <a:folHlink>
        <a:srgbClr val="FF00FF"/>
      </a:folHlink>
    </a:clrScheme>
    <a:fontScheme name="Nature Illustration 16x9">
      <a:majorFont>
        <a:latin typeface="Segoe Print"/>
        <a:ea typeface="Segoe Print"/>
        <a:cs typeface="Segoe Print"/>
      </a:majorFont>
      <a:minorFont>
        <a:latin typeface="Helvetica"/>
        <a:ea typeface="Helvetica"/>
        <a:cs typeface="Helvetica"/>
      </a:minorFont>
    </a:fontScheme>
    <a:fmtScheme name="Nature Illustration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ature Illustration 16x9">
  <a:themeElements>
    <a:clrScheme name="Nature Illustration 16x9">
      <a:dk1>
        <a:srgbClr val="85909A"/>
      </a:dk1>
      <a:lt1>
        <a:srgbClr val="9A5315"/>
      </a:lt1>
      <a:dk2>
        <a:srgbClr val="A7A7A7"/>
      </a:dk2>
      <a:lt2>
        <a:srgbClr val="535353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0000FF"/>
      </a:hlink>
      <a:folHlink>
        <a:srgbClr val="FF00FF"/>
      </a:folHlink>
    </a:clrScheme>
    <a:fontScheme name="Nature Illustration 16x9">
      <a:majorFont>
        <a:latin typeface="Segoe Print"/>
        <a:ea typeface="Segoe Print"/>
        <a:cs typeface="Segoe Print"/>
      </a:majorFont>
      <a:minorFont>
        <a:latin typeface="Helvetica"/>
        <a:ea typeface="Helvetica"/>
        <a:cs typeface="Helvetica"/>
      </a:minorFont>
    </a:fontScheme>
    <a:fmtScheme name="Nature Illustration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704</Words>
  <Application>Microsoft Office PowerPoint</Application>
  <PresentationFormat>Breedbeeld</PresentationFormat>
  <Paragraphs>338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Helvetica</vt:lpstr>
      <vt:lpstr>Noteworthy Bold</vt:lpstr>
      <vt:lpstr>Segoe Print</vt:lpstr>
      <vt:lpstr>Nature Illustration 16x9</vt:lpstr>
      <vt:lpstr>Algemene Leden Vergadering</vt:lpstr>
      <vt:lpstr>Agenda</vt:lpstr>
      <vt:lpstr>Marjon Clarijs - Jenaplanadviseur</vt:lpstr>
      <vt:lpstr>Welkom - Nienke</vt:lpstr>
      <vt:lpstr>Ouderraad</vt:lpstr>
      <vt:lpstr>Schoolbibliotheek - Annette</vt:lpstr>
      <vt:lpstr>Fancy Fair - Debby</vt:lpstr>
      <vt:lpstr>Donatie ‘Goede Doel’</vt:lpstr>
      <vt:lpstr>Sport en Spel - Saskia</vt:lpstr>
      <vt:lpstr>Schaken</vt:lpstr>
      <vt:lpstr>Schoolvoetbal groep 3/4</vt:lpstr>
      <vt:lpstr>Schoolvoetbal groep 5/6/7/8</vt:lpstr>
      <vt:lpstr>Streetdance</vt:lpstr>
      <vt:lpstr>Penningmeester – Femke </vt:lpstr>
      <vt:lpstr>Financiën 2017/18 Verlies &amp; Winstrekening</vt:lpstr>
      <vt:lpstr>Balans 2017/2018</vt:lpstr>
      <vt:lpstr>Kascommissie</vt:lpstr>
      <vt:lpstr>Medezeggenschapsraad</vt:lpstr>
      <vt:lpstr>Begroting &amp; formatie</vt:lpstr>
      <vt:lpstr>Werkdruk</vt:lpstr>
      <vt:lpstr>Nieuwe MR leden</vt:lpstr>
      <vt:lpstr>Samenwerken met de OR</vt:lpstr>
      <vt:lpstr>Tot slot</vt:lpstr>
      <vt:lpstr>Vrienden van De Keerkring</vt:lpstr>
      <vt:lpstr>Bedankt voor jullie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Leden Vergadering</dc:title>
  <dc:creator>Femke</dc:creator>
  <cp:lastModifiedBy>Elanor Numan</cp:lastModifiedBy>
  <cp:revision>11</cp:revision>
  <dcterms:created xsi:type="dcterms:W3CDTF">2018-10-18T14:39:36Z</dcterms:created>
  <dcterms:modified xsi:type="dcterms:W3CDTF">2018-11-05T16:29:43Z</dcterms:modified>
</cp:coreProperties>
</file>